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3" r:id="rId21"/>
    <p:sldId id="275" r:id="rId22"/>
    <p:sldId id="276" r:id="rId23"/>
    <p:sldId id="277" r:id="rId24"/>
    <p:sldId id="278" r:id="rId25"/>
    <p:sldId id="279" r:id="rId26"/>
    <p:sldId id="280" r:id="rId27"/>
    <p:sldId id="282"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лана Мараховская" initials="АМ" lastIdx="1" clrIdx="0">
    <p:extLst>
      <p:ext uri="{19B8F6BF-5375-455C-9EA6-DF929625EA0E}">
        <p15:presenceInfo xmlns:p15="http://schemas.microsoft.com/office/powerpoint/2012/main" userId="31ddb5ec2e8539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8138"/>
    <a:srgbClr val="F5F5F5"/>
    <a:srgbClr val="C5E5DD"/>
    <a:srgbClr val="76C2AF"/>
    <a:srgbClr val="DAC8BB"/>
    <a:srgbClr val="DBF5F4"/>
    <a:srgbClr val="BEECEA"/>
    <a:srgbClr val="8CDEDB"/>
    <a:srgbClr val="FBF0DC"/>
    <a:srgbClr val="C2AB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F5AB379-DF3B-4C01-A1E4-91D96E1F05CC}" type="datetimeFigureOut">
              <a:rPr lang="ru-RU" smtClean="0"/>
              <a:t>20.05.2020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9AFD4B-2D18-48AA-9496-EA96AFF48BA3}" type="slidenum">
              <a:rPr lang="ru-RU" smtClean="0"/>
              <a:t>‹#›</a:t>
            </a:fld>
            <a:endParaRPr lang="ru-RU"/>
          </a:p>
        </p:txBody>
      </p:sp>
    </p:spTree>
    <p:extLst>
      <p:ext uri="{BB962C8B-B14F-4D97-AF65-F5344CB8AC3E}">
        <p14:creationId xmlns:p14="http://schemas.microsoft.com/office/powerpoint/2010/main" val="328713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5AB379-DF3B-4C01-A1E4-91D96E1F05CC}" type="datetimeFigureOut">
              <a:rPr lang="ru-RU" smtClean="0"/>
              <a:t>20.05.2020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9AFD4B-2D18-48AA-9496-EA96AFF48BA3}" type="slidenum">
              <a:rPr lang="ru-RU" smtClean="0"/>
              <a:t>‹#›</a:t>
            </a:fld>
            <a:endParaRPr lang="ru-RU"/>
          </a:p>
        </p:txBody>
      </p:sp>
    </p:spTree>
    <p:extLst>
      <p:ext uri="{BB962C8B-B14F-4D97-AF65-F5344CB8AC3E}">
        <p14:creationId xmlns:p14="http://schemas.microsoft.com/office/powerpoint/2010/main" val="365841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5AB379-DF3B-4C01-A1E4-91D96E1F05CC}" type="datetimeFigureOut">
              <a:rPr lang="ru-RU" smtClean="0"/>
              <a:t>20.05.2020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9AFD4B-2D18-48AA-9496-EA96AFF48BA3}" type="slidenum">
              <a:rPr lang="ru-RU" smtClean="0"/>
              <a:t>‹#›</a:t>
            </a:fld>
            <a:endParaRPr lang="ru-RU"/>
          </a:p>
        </p:txBody>
      </p:sp>
    </p:spTree>
    <p:extLst>
      <p:ext uri="{BB962C8B-B14F-4D97-AF65-F5344CB8AC3E}">
        <p14:creationId xmlns:p14="http://schemas.microsoft.com/office/powerpoint/2010/main" val="355057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5AB379-DF3B-4C01-A1E4-91D96E1F05CC}" type="datetimeFigureOut">
              <a:rPr lang="ru-RU" smtClean="0"/>
              <a:t>20.05.2020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9AFD4B-2D18-48AA-9496-EA96AFF48BA3}" type="slidenum">
              <a:rPr lang="ru-RU" smtClean="0"/>
              <a:t>‹#›</a:t>
            </a:fld>
            <a:endParaRPr lang="ru-RU"/>
          </a:p>
        </p:txBody>
      </p:sp>
    </p:spTree>
    <p:extLst>
      <p:ext uri="{BB962C8B-B14F-4D97-AF65-F5344CB8AC3E}">
        <p14:creationId xmlns:p14="http://schemas.microsoft.com/office/powerpoint/2010/main" val="13449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F5AB379-DF3B-4C01-A1E4-91D96E1F05CC}" type="datetimeFigureOut">
              <a:rPr lang="ru-RU" smtClean="0"/>
              <a:t>20.05.2020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9AFD4B-2D18-48AA-9496-EA96AFF48BA3}" type="slidenum">
              <a:rPr lang="ru-RU" smtClean="0"/>
              <a:t>‹#›</a:t>
            </a:fld>
            <a:endParaRPr lang="ru-RU"/>
          </a:p>
        </p:txBody>
      </p:sp>
    </p:spTree>
    <p:extLst>
      <p:ext uri="{BB962C8B-B14F-4D97-AF65-F5344CB8AC3E}">
        <p14:creationId xmlns:p14="http://schemas.microsoft.com/office/powerpoint/2010/main" val="226856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F5AB379-DF3B-4C01-A1E4-91D96E1F05CC}" type="datetimeFigureOut">
              <a:rPr lang="ru-RU" smtClean="0"/>
              <a:t>20.05.2020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9AFD4B-2D18-48AA-9496-EA96AFF48BA3}" type="slidenum">
              <a:rPr lang="ru-RU" smtClean="0"/>
              <a:t>‹#›</a:t>
            </a:fld>
            <a:endParaRPr lang="ru-RU"/>
          </a:p>
        </p:txBody>
      </p:sp>
    </p:spTree>
    <p:extLst>
      <p:ext uri="{BB962C8B-B14F-4D97-AF65-F5344CB8AC3E}">
        <p14:creationId xmlns:p14="http://schemas.microsoft.com/office/powerpoint/2010/main" val="1041548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F5AB379-DF3B-4C01-A1E4-91D96E1F05CC}" type="datetimeFigureOut">
              <a:rPr lang="ru-RU" smtClean="0"/>
              <a:t>20.05.2020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9AFD4B-2D18-48AA-9496-EA96AFF48BA3}" type="slidenum">
              <a:rPr lang="ru-RU" smtClean="0"/>
              <a:t>‹#›</a:t>
            </a:fld>
            <a:endParaRPr lang="ru-RU"/>
          </a:p>
        </p:txBody>
      </p:sp>
    </p:spTree>
    <p:extLst>
      <p:ext uri="{BB962C8B-B14F-4D97-AF65-F5344CB8AC3E}">
        <p14:creationId xmlns:p14="http://schemas.microsoft.com/office/powerpoint/2010/main" val="133573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F5AB379-DF3B-4C01-A1E4-91D96E1F05CC}" type="datetimeFigureOut">
              <a:rPr lang="ru-RU" smtClean="0"/>
              <a:t>20.05.2020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9AFD4B-2D18-48AA-9496-EA96AFF48BA3}" type="slidenum">
              <a:rPr lang="ru-RU" smtClean="0"/>
              <a:t>‹#›</a:t>
            </a:fld>
            <a:endParaRPr lang="ru-RU"/>
          </a:p>
        </p:txBody>
      </p:sp>
    </p:spTree>
    <p:extLst>
      <p:ext uri="{BB962C8B-B14F-4D97-AF65-F5344CB8AC3E}">
        <p14:creationId xmlns:p14="http://schemas.microsoft.com/office/powerpoint/2010/main" val="974068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5AB379-DF3B-4C01-A1E4-91D96E1F05CC}" type="datetimeFigureOut">
              <a:rPr lang="ru-RU" smtClean="0"/>
              <a:t>20.05.2020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9AFD4B-2D18-48AA-9496-EA96AFF48BA3}" type="slidenum">
              <a:rPr lang="ru-RU" smtClean="0"/>
              <a:t>‹#›</a:t>
            </a:fld>
            <a:endParaRPr lang="ru-RU"/>
          </a:p>
        </p:txBody>
      </p:sp>
    </p:spTree>
    <p:extLst>
      <p:ext uri="{BB962C8B-B14F-4D97-AF65-F5344CB8AC3E}">
        <p14:creationId xmlns:p14="http://schemas.microsoft.com/office/powerpoint/2010/main" val="125460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F5AB379-DF3B-4C01-A1E4-91D96E1F05CC}" type="datetimeFigureOut">
              <a:rPr lang="ru-RU" smtClean="0"/>
              <a:t>20.05.2020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9AFD4B-2D18-48AA-9496-EA96AFF48BA3}" type="slidenum">
              <a:rPr lang="ru-RU" smtClean="0"/>
              <a:t>‹#›</a:t>
            </a:fld>
            <a:endParaRPr lang="ru-RU"/>
          </a:p>
        </p:txBody>
      </p:sp>
    </p:spTree>
    <p:extLst>
      <p:ext uri="{BB962C8B-B14F-4D97-AF65-F5344CB8AC3E}">
        <p14:creationId xmlns:p14="http://schemas.microsoft.com/office/powerpoint/2010/main" val="276711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F5AB379-DF3B-4C01-A1E4-91D96E1F05CC}" type="datetimeFigureOut">
              <a:rPr lang="ru-RU" smtClean="0"/>
              <a:t>20.05.2020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9AFD4B-2D18-48AA-9496-EA96AFF48BA3}" type="slidenum">
              <a:rPr lang="ru-RU" smtClean="0"/>
              <a:t>‹#›</a:t>
            </a:fld>
            <a:endParaRPr lang="ru-RU"/>
          </a:p>
        </p:txBody>
      </p:sp>
    </p:spTree>
    <p:extLst>
      <p:ext uri="{BB962C8B-B14F-4D97-AF65-F5344CB8AC3E}">
        <p14:creationId xmlns:p14="http://schemas.microsoft.com/office/powerpoint/2010/main" val="63585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AB379-DF3B-4C01-A1E4-91D96E1F05CC}" type="datetimeFigureOut">
              <a:rPr lang="ru-RU" smtClean="0"/>
              <a:t>20.05.2020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AFD4B-2D18-48AA-9496-EA96AFF48BA3}" type="slidenum">
              <a:rPr lang="ru-RU" smtClean="0"/>
              <a:t>‹#›</a:t>
            </a:fld>
            <a:endParaRPr lang="ru-RU"/>
          </a:p>
        </p:txBody>
      </p:sp>
    </p:spTree>
    <p:extLst>
      <p:ext uri="{BB962C8B-B14F-4D97-AF65-F5344CB8AC3E}">
        <p14:creationId xmlns:p14="http://schemas.microsoft.com/office/powerpoint/2010/main" val="1277711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image" Target="../media/image38.gif"/></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8.xml"/><Relationship Id="rId18" Type="http://schemas.openxmlformats.org/officeDocument/2006/relationships/image" Target="../media/image11.png"/><Relationship Id="rId26" Type="http://schemas.openxmlformats.org/officeDocument/2006/relationships/image" Target="../media/image15.png"/><Relationship Id="rId3" Type="http://schemas.openxmlformats.org/officeDocument/2006/relationships/slide" Target="slide3.xml"/><Relationship Id="rId21" Type="http://schemas.openxmlformats.org/officeDocument/2006/relationships/slide" Target="slide15.xml"/><Relationship Id="rId34" Type="http://schemas.openxmlformats.org/officeDocument/2006/relationships/image" Target="../media/image19.png"/><Relationship Id="rId7" Type="http://schemas.openxmlformats.org/officeDocument/2006/relationships/slide" Target="slide5.xml"/><Relationship Id="rId12" Type="http://schemas.openxmlformats.org/officeDocument/2006/relationships/image" Target="../media/image8.png"/><Relationship Id="rId17" Type="http://schemas.openxmlformats.org/officeDocument/2006/relationships/slide" Target="slide13.xml"/><Relationship Id="rId25" Type="http://schemas.openxmlformats.org/officeDocument/2006/relationships/slide" Target="slide18.xml"/><Relationship Id="rId33" Type="http://schemas.openxmlformats.org/officeDocument/2006/relationships/slide" Target="slide24.xml"/><Relationship Id="rId38" Type="http://schemas.openxmlformats.org/officeDocument/2006/relationships/image" Target="../media/image21.png"/><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slide" Target="slide2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slide" Target="slide7.xm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slide" Target="slide26.xml"/><Relationship Id="rId5" Type="http://schemas.openxmlformats.org/officeDocument/2006/relationships/slide" Target="slide4.xml"/><Relationship Id="rId15" Type="http://schemas.openxmlformats.org/officeDocument/2006/relationships/slide" Target="slide9.xml"/><Relationship Id="rId23" Type="http://schemas.openxmlformats.org/officeDocument/2006/relationships/slide" Target="slide17.xml"/><Relationship Id="rId28" Type="http://schemas.openxmlformats.org/officeDocument/2006/relationships/image" Target="../media/image16.pn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slide" Target="slide14.xml"/><Relationship Id="rId31" Type="http://schemas.openxmlformats.org/officeDocument/2006/relationships/slide" Target="slide22.xml"/><Relationship Id="rId4" Type="http://schemas.openxmlformats.org/officeDocument/2006/relationships/image" Target="../media/image4.png"/><Relationship Id="rId9" Type="http://schemas.openxmlformats.org/officeDocument/2006/relationships/slide" Target="slide6.xm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slide" Target="slide19.xml"/><Relationship Id="rId30" Type="http://schemas.openxmlformats.org/officeDocument/2006/relationships/image" Target="../media/image17.png"/><Relationship Id="rId35" Type="http://schemas.openxmlformats.org/officeDocument/2006/relationships/slide" Target="slide25.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47.gif"/></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7.xml"/><Relationship Id="rId5" Type="http://schemas.openxmlformats.org/officeDocument/2006/relationships/slide" Target="slide16.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slide" Target="slide23.xml"/></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slide" Target="slide12.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gif"/><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3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2276872"/>
            <a:ext cx="12192000" cy="2304256"/>
          </a:xfrm>
          <a:prstGeom prst="rect">
            <a:avLst/>
          </a:prstGeom>
          <a:solidFill>
            <a:srgbClr val="C5E5DD"/>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0" y="2708920"/>
            <a:ext cx="12191999" cy="784830"/>
          </a:xfrm>
          <a:prstGeom prst="rect">
            <a:avLst/>
          </a:prstGeom>
          <a:noFill/>
        </p:spPr>
        <p:txBody>
          <a:bodyPr wrap="square" rtlCol="0">
            <a:spAutoFit/>
          </a:bodyPr>
          <a:lstStyle/>
          <a:p>
            <a:pPr algn="ctr"/>
            <a:r>
              <a:rPr lang="ru-RU" sz="4500" cap="all" dirty="0" smtClean="0">
                <a:latin typeface="Adobe Fangsong Std R" panose="02020400000000000000" pitchFamily="18" charset="-128"/>
                <a:ea typeface="Adobe Fangsong Std R" panose="02020400000000000000" pitchFamily="18" charset="-128"/>
              </a:rPr>
              <a:t> </a:t>
            </a:r>
            <a:r>
              <a:rPr lang="ru-RU" sz="4500" cap="all" dirty="0" smtClean="0">
                <a:latin typeface="Adobe Fangsong Std R" panose="02020400000000000000" pitchFamily="18" charset="-128"/>
                <a:ea typeface="Adobe Fangsong Std R" panose="02020400000000000000" pitchFamily="18" charset="-128"/>
              </a:rPr>
              <a:t>библиотеки мира</a:t>
            </a:r>
            <a:endParaRPr lang="ru-RU" sz="4500" cap="all" dirty="0">
              <a:latin typeface="Adobe Fangsong Std R" panose="02020400000000000000" pitchFamily="18" charset="-128"/>
              <a:ea typeface="Adobe Fangsong Std R" panose="02020400000000000000" pitchFamily="18" charset="-128"/>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480" y="332656"/>
            <a:ext cx="1286172" cy="1286172"/>
          </a:xfrm>
          <a:prstGeom prst="rect">
            <a:avLst/>
          </a:prstGeom>
        </p:spPr>
      </p:pic>
      <p:sp>
        <p:nvSpPr>
          <p:cNvPr id="6" name="Text Box 2"/>
          <p:cNvSpPr txBox="1">
            <a:spLocks noChangeArrowheads="1"/>
          </p:cNvSpPr>
          <p:nvPr/>
        </p:nvSpPr>
        <p:spPr bwMode="auto">
          <a:xfrm>
            <a:off x="3557697" y="0"/>
            <a:ext cx="5324826" cy="1731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Arial" pitchFamily="34" charset="0"/>
              </a:rPr>
              <a:t>Муниципальное бюджетное учреждение культуры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Arial" pitchFamily="34" charset="0"/>
              </a:rPr>
              <a:t>Централизованная библиотечная система г. Таганрога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Arial" pitchFamily="34" charset="0"/>
              </a:rPr>
              <a:t>Центральная городская детская библиотека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Arial" pitchFamily="34" charset="0"/>
              </a:rPr>
              <a:t>имени М. Горького – информационный центр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Arial" pitchFamily="34" charset="0"/>
              </a:rPr>
              <a:t>Методико-библиографический отдел</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3"/>
          <p:cNvSpPr txBox="1">
            <a:spLocks noChangeArrowheads="1"/>
          </p:cNvSpPr>
          <p:nvPr/>
        </p:nvSpPr>
        <p:spPr bwMode="auto">
          <a:xfrm>
            <a:off x="11455734" y="6165304"/>
            <a:ext cx="493835" cy="5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2800" dirty="0">
                <a:solidFill>
                  <a:srgbClr val="000000"/>
                </a:solidFill>
                <a:latin typeface="Garamond" pitchFamily="18" charset="0"/>
                <a:cs typeface="Arial" pitchFamily="34" charset="0"/>
              </a:rPr>
              <a:t>6</a:t>
            </a:r>
            <a:r>
              <a:rPr kumimoji="0" lang="ru-RU" sz="2800" b="1" i="0" u="none" strike="noStrike" cap="none" normalizeH="0" baseline="0" dirty="0" smtClean="0">
                <a:ln>
                  <a:noFill/>
                </a:ln>
                <a:solidFill>
                  <a:srgbClr val="000000"/>
                </a:solidFill>
                <a:effectLst/>
                <a:latin typeface="Garamond" pitchFamily="18" charset="0"/>
                <a:cs typeface="Arial" pitchFamily="34" charset="0"/>
              </a:rPr>
              <a:t>+</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4" descr="Рисунок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48176"/>
            <a:ext cx="1114672" cy="1262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8"/>
          <p:cNvSpPr txBox="1">
            <a:spLocks noChangeArrowheads="1"/>
          </p:cNvSpPr>
          <p:nvPr/>
        </p:nvSpPr>
        <p:spPr bwMode="auto">
          <a:xfrm>
            <a:off x="5300154" y="6117729"/>
            <a:ext cx="1839912"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Garamond" pitchFamily="18" charset="0"/>
                <a:cs typeface="Arial" pitchFamily="34" charset="0"/>
              </a:rPr>
              <a:t> </a:t>
            </a:r>
            <a:r>
              <a:rPr kumimoji="0" lang="ru-RU" sz="1600" b="0" i="0" u="none" strike="noStrike" cap="none" normalizeH="0" baseline="0" dirty="0" smtClean="0">
                <a:ln>
                  <a:noFill/>
                </a:ln>
                <a:solidFill>
                  <a:srgbClr val="000000"/>
                </a:solidFill>
                <a:effectLst/>
                <a:latin typeface="Garamond" pitchFamily="18" charset="0"/>
                <a:cs typeface="Arial" pitchFamily="34" charset="0"/>
              </a:rPr>
              <a:t>г. Таганрог</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Arial" pitchFamily="34" charset="0"/>
              </a:rPr>
              <a:t> 20</a:t>
            </a:r>
            <a:r>
              <a:rPr kumimoji="0" lang="en-GB" sz="1600" b="0" i="0" u="none" strike="noStrike" cap="none" normalizeH="0" baseline="0" dirty="0" smtClean="0">
                <a:ln>
                  <a:noFill/>
                </a:ln>
                <a:solidFill>
                  <a:srgbClr val="000000"/>
                </a:solidFill>
                <a:effectLst/>
                <a:latin typeface="Garamond" pitchFamily="18" charset="0"/>
                <a:cs typeface="Arial" pitchFamily="34" charset="0"/>
              </a:rPr>
              <a:t>20</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84919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456040" y="0"/>
            <a:ext cx="5735960" cy="6858000"/>
          </a:xfrm>
          <a:prstGeom prst="rect">
            <a:avLst/>
          </a:prstGeom>
          <a:solidFill>
            <a:srgbClr val="FF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кругленный прямоугольник 1">
            <a:hlinkClick r:id="rId2" action="ppaction://hlinksldjump"/>
          </p:cNvPr>
          <p:cNvSpPr/>
          <p:nvPr/>
        </p:nvSpPr>
        <p:spPr>
          <a:xfrm>
            <a:off x="196850" y="121920"/>
            <a:ext cx="1195070" cy="365760"/>
          </a:xfrm>
          <a:prstGeom prst="roundRect">
            <a:avLst/>
          </a:prstGeom>
          <a:noFill/>
          <a:ln w="38100">
            <a:solidFill>
              <a:srgbClr val="F5A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sp>
        <p:nvSpPr>
          <p:cNvPr id="3" name="TextBox 2"/>
          <p:cNvSpPr txBox="1"/>
          <p:nvPr/>
        </p:nvSpPr>
        <p:spPr>
          <a:xfrm>
            <a:off x="0" y="640726"/>
            <a:ext cx="12192000" cy="553998"/>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БИБЛИОТЕКА КОТТБУС, ГЕРМАНИЯ</a:t>
            </a:r>
            <a:endParaRPr lang="ru-RU" sz="3000" cap="all" dirty="0">
              <a:latin typeface="Adobe Fangsong Std R" panose="02020400000000000000" pitchFamily="18" charset="-128"/>
              <a:ea typeface="Adobe Fangsong Std R" panose="02020400000000000000" pitchFamily="18" charset="-128"/>
            </a:endParaRPr>
          </a:p>
        </p:txBody>
      </p:sp>
      <p:sp>
        <p:nvSpPr>
          <p:cNvPr id="4" name="TextBox 3"/>
          <p:cNvSpPr txBox="1"/>
          <p:nvPr/>
        </p:nvSpPr>
        <p:spPr>
          <a:xfrm>
            <a:off x="6456040" y="1347770"/>
            <a:ext cx="5578069" cy="4708981"/>
          </a:xfrm>
          <a:prstGeom prst="rect">
            <a:avLst/>
          </a:prstGeom>
          <a:noFill/>
        </p:spPr>
        <p:txBody>
          <a:bodyPr wrap="square" rtlCol="0">
            <a:spAutoFit/>
          </a:bodyPr>
          <a:lstStyle/>
          <a:p>
            <a:pPr algn="just"/>
            <a:r>
              <a:rPr lang="ru-RU" sz="2500" dirty="0" smtClean="0">
                <a:latin typeface="Bahnschrift Light Condensed" panose="020B0502040204020203" pitchFamily="34" charset="0"/>
              </a:rPr>
              <a:t>Информационно-коммуникационный </a:t>
            </a:r>
            <a:r>
              <a:rPr lang="ru-RU" sz="2500" dirty="0" err="1" smtClean="0">
                <a:latin typeface="Bahnschrift Light Condensed" panose="020B0502040204020203" pitchFamily="34" charset="0"/>
              </a:rPr>
              <a:t>медиацентр</a:t>
            </a:r>
            <a:r>
              <a:rPr lang="ru-RU" sz="2500" dirty="0" smtClean="0">
                <a:latin typeface="Bahnschrift Light Condensed" panose="020B0502040204020203" pitchFamily="34" charset="0"/>
              </a:rPr>
              <a:t> </a:t>
            </a:r>
            <a:r>
              <a:rPr lang="ru-RU" sz="2500" dirty="0" err="1" smtClean="0">
                <a:latin typeface="Bahnschrift Light Condensed" panose="020B0502040204020203" pitchFamily="34" charset="0"/>
              </a:rPr>
              <a:t>Коттбус</a:t>
            </a:r>
            <a:r>
              <a:rPr lang="ru-RU" sz="2500" dirty="0" smtClean="0">
                <a:latin typeface="Bahnschrift Light Condensed" panose="020B0502040204020203" pitchFamily="34" charset="0"/>
              </a:rPr>
              <a:t>, иными словами библиотека, расположена напротив главного корпуса Бранденбургского технического университета. Она была построена в 2004 году по проекту дизайнерского агентства </a:t>
            </a:r>
            <a:r>
              <a:rPr lang="ru-RU" sz="2500" dirty="0" err="1" smtClean="0">
                <a:latin typeface="Bahnschrift Light Condensed" panose="020B0502040204020203" pitchFamily="34" charset="0"/>
              </a:rPr>
              <a:t>Herzog</a:t>
            </a:r>
            <a:r>
              <a:rPr lang="ru-RU" sz="2500" dirty="0" smtClean="0">
                <a:latin typeface="Bahnschrift Light Condensed" panose="020B0502040204020203" pitchFamily="34" charset="0"/>
              </a:rPr>
              <a:t> &amp; </a:t>
            </a:r>
            <a:r>
              <a:rPr lang="ru-RU" sz="2500" dirty="0" err="1" smtClean="0">
                <a:latin typeface="Bahnschrift Light Condensed" panose="020B0502040204020203" pitchFamily="34" charset="0"/>
              </a:rPr>
              <a:t>de</a:t>
            </a:r>
            <a:r>
              <a:rPr lang="ru-RU" sz="2500" dirty="0" smtClean="0">
                <a:latin typeface="Bahnschrift Light Condensed" panose="020B0502040204020203" pitchFamily="34" charset="0"/>
              </a:rPr>
              <a:t> </a:t>
            </a:r>
            <a:r>
              <a:rPr lang="ru-RU" sz="2500" dirty="0" err="1" smtClean="0">
                <a:latin typeface="Bahnschrift Light Condensed" panose="020B0502040204020203" pitchFamily="34" charset="0"/>
              </a:rPr>
              <a:t>Meuron</a:t>
            </a:r>
            <a:r>
              <a:rPr lang="ru-RU" sz="2500" dirty="0" smtClean="0">
                <a:latin typeface="Bahnschrift Light Condensed" panose="020B0502040204020203" pitchFamily="34" charset="0"/>
              </a:rPr>
              <a:t>. Суперсовременное помещение оборудовано отдельными кабинетами с компьютерами, в которых можно хранить литературу и в уединении выполнять свои научные проекты. Главный акцент сделан на огромную винтовую лестницу в кислотных розовом и зеленом цветах.</a:t>
            </a:r>
            <a:endParaRPr lang="ru-RU" sz="2500" dirty="0">
              <a:latin typeface="Bahnschrift Light Condensed" panose="020B0502040204020203" pitchFamily="34"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 y="1484784"/>
            <a:ext cx="6120680" cy="382048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7381" y="5305272"/>
            <a:ext cx="1340768" cy="1340768"/>
          </a:xfrm>
          <a:prstGeom prst="rect">
            <a:avLst/>
          </a:prstGeom>
        </p:spPr>
      </p:pic>
    </p:spTree>
    <p:extLst>
      <p:ext uri="{BB962C8B-B14F-4D97-AF65-F5344CB8AC3E}">
        <p14:creationId xmlns:p14="http://schemas.microsoft.com/office/powerpoint/2010/main" val="4073077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7032104" y="0"/>
            <a:ext cx="5159895" cy="6858000"/>
          </a:xfrm>
          <a:prstGeom prst="rect">
            <a:avLst/>
          </a:prstGeom>
          <a:solidFill>
            <a:srgbClr val="E0B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кругленный прямоугольник 1">
            <a:hlinkClick r:id="rId2" action="ppaction://hlinksldjump"/>
          </p:cNvPr>
          <p:cNvSpPr/>
          <p:nvPr/>
        </p:nvSpPr>
        <p:spPr>
          <a:xfrm>
            <a:off x="196850" y="121920"/>
            <a:ext cx="1195070" cy="365760"/>
          </a:xfrm>
          <a:prstGeom prst="roundRect">
            <a:avLst/>
          </a:prstGeom>
          <a:noFill/>
          <a:ln w="38100">
            <a:solidFill>
              <a:srgbClr val="381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sp>
        <p:nvSpPr>
          <p:cNvPr id="3" name="TextBox 2"/>
          <p:cNvSpPr txBox="1"/>
          <p:nvPr/>
        </p:nvSpPr>
        <p:spPr>
          <a:xfrm>
            <a:off x="0" y="640726"/>
            <a:ext cx="12192000" cy="1015663"/>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РОССИЙСКАЯ ГОСУДАРСТВЕННАЯ БИБЛИОТЕКА ИМ. ЛЕНИНА</a:t>
            </a:r>
            <a:endParaRPr lang="ru-RU" sz="3000" cap="all" dirty="0">
              <a:latin typeface="Adobe Fangsong Std R" panose="02020400000000000000" pitchFamily="18" charset="-128"/>
              <a:ea typeface="Adobe Fangsong Std R" panose="02020400000000000000" pitchFamily="18" charset="-128"/>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 y="1809435"/>
            <a:ext cx="6705742" cy="3515108"/>
          </a:xfrm>
          <a:prstGeom prst="rect">
            <a:avLst/>
          </a:prstGeom>
        </p:spPr>
      </p:pic>
      <p:sp>
        <p:nvSpPr>
          <p:cNvPr id="5" name="TextBox 4"/>
          <p:cNvSpPr txBox="1"/>
          <p:nvPr/>
        </p:nvSpPr>
        <p:spPr>
          <a:xfrm>
            <a:off x="7127775" y="1639024"/>
            <a:ext cx="4968552" cy="4616648"/>
          </a:xfrm>
          <a:prstGeom prst="rect">
            <a:avLst/>
          </a:prstGeom>
          <a:noFill/>
        </p:spPr>
        <p:txBody>
          <a:bodyPr wrap="square" rtlCol="0">
            <a:spAutoFit/>
          </a:bodyPr>
          <a:lstStyle/>
          <a:p>
            <a:pPr algn="just"/>
            <a:r>
              <a:rPr lang="ru-RU" sz="2100" dirty="0" smtClean="0">
                <a:latin typeface="Bahnschrift Light Condensed" panose="020B0502040204020203" pitchFamily="34" charset="0"/>
              </a:rPr>
              <a:t>Главная библиотека нашей страны — знаменитая </a:t>
            </a:r>
            <a:r>
              <a:rPr lang="ru-RU" sz="2100" dirty="0" err="1" smtClean="0">
                <a:latin typeface="Bahnschrift Light Condensed" panose="020B0502040204020203" pitchFamily="34" charset="0"/>
              </a:rPr>
              <a:t>Ленинка</a:t>
            </a:r>
            <a:r>
              <a:rPr lang="ru-RU" sz="2100" dirty="0" smtClean="0">
                <a:latin typeface="Bahnschrift Light Condensed" panose="020B0502040204020203" pitchFamily="34" charset="0"/>
              </a:rPr>
              <a:t> — с начала 2000-х гг. находится в процессе реставрации. Недавно завершились работы в главном читальном зале №3, который считается самым большим в Европе. Был восстановлен архитектурный облик зала, отреставрированы уникальные паркетные полы, лепнина, мебель, латунные люстры и декоративные панно. Кроме того теперь читатели могут подключать свои планшеты или ноутбуки к библиотечной компьютерной сети и получать доступ к гигантскому электронному архиву библиотеке. И что самое приятное в читальном зале наконец-то появился </a:t>
            </a:r>
            <a:r>
              <a:rPr lang="ru-RU" sz="2100" dirty="0" err="1" smtClean="0">
                <a:latin typeface="Bahnschrift Light Condensed" panose="020B0502040204020203" pitchFamily="34" charset="0"/>
              </a:rPr>
              <a:t>wi-fi</a:t>
            </a:r>
            <a:r>
              <a:rPr lang="ru-RU" sz="2100" dirty="0" smtClean="0">
                <a:latin typeface="Bahnschrift Light Condensed" panose="020B0502040204020203" pitchFamily="34" charset="0"/>
              </a:rPr>
              <a:t>! </a:t>
            </a:r>
          </a:p>
        </p:txBody>
      </p:sp>
      <p:sp>
        <p:nvSpPr>
          <p:cNvPr id="6" name="TextBox 5"/>
          <p:cNvSpPr txBox="1"/>
          <p:nvPr/>
        </p:nvSpPr>
        <p:spPr>
          <a:xfrm>
            <a:off x="1775520" y="5477589"/>
            <a:ext cx="3720181" cy="215444"/>
          </a:xfrm>
          <a:prstGeom prst="rect">
            <a:avLst/>
          </a:prstGeom>
          <a:noFill/>
        </p:spPr>
        <p:txBody>
          <a:bodyPr wrap="square" rtlCol="0">
            <a:spAutoFit/>
          </a:bodyPr>
          <a:lstStyle/>
          <a:p>
            <a:r>
              <a:rPr lang="ru-RU" sz="800" dirty="0" smtClean="0">
                <a:latin typeface="Adobe Fangsong Std R" panose="02020400000000000000" pitchFamily="18" charset="-128"/>
                <a:ea typeface="Adobe Fangsong Std R" panose="02020400000000000000" pitchFamily="18" charset="-128"/>
              </a:rPr>
              <a:t>Обновленный главный читальный зал РГБ.</a:t>
            </a:r>
            <a:endParaRPr lang="ru-RU" sz="800" dirty="0">
              <a:latin typeface="Adobe Fangsong Std R" panose="02020400000000000000" pitchFamily="18" charset="-128"/>
              <a:ea typeface="Adobe Fangsong Std R" panose="02020400000000000000" pitchFamily="18" charset="-128"/>
            </a:endParaRPr>
          </a:p>
        </p:txBody>
      </p:sp>
    </p:spTree>
    <p:extLst>
      <p:ext uri="{BB962C8B-B14F-4D97-AF65-F5344CB8AC3E}">
        <p14:creationId xmlns:p14="http://schemas.microsoft.com/office/powerpoint/2010/main" val="3739182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a:hlinkClick r:id="rId2" action="ppaction://hlinksldjump"/>
          </p:cNvPr>
          <p:cNvSpPr/>
          <p:nvPr/>
        </p:nvSpPr>
        <p:spPr>
          <a:xfrm>
            <a:off x="4876575" y="121920"/>
            <a:ext cx="1195070" cy="365760"/>
          </a:xfrm>
          <a:prstGeom prst="roundRect">
            <a:avLst/>
          </a:prstGeom>
          <a:noFill/>
          <a:ln w="38100">
            <a:solidFill>
              <a:srgbClr val="A381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121920"/>
            <a:ext cx="4201826" cy="6289188"/>
          </a:xfrm>
          <a:prstGeom prst="rect">
            <a:avLst/>
          </a:prstGeom>
        </p:spPr>
      </p:pic>
      <p:sp>
        <p:nvSpPr>
          <p:cNvPr id="5" name="TextBox 4"/>
          <p:cNvSpPr txBox="1"/>
          <p:nvPr/>
        </p:nvSpPr>
        <p:spPr>
          <a:xfrm>
            <a:off x="4435022" y="731520"/>
            <a:ext cx="7437119" cy="1015663"/>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БИБЛИОТЕКА ЖУАНИНА, КОИМБРА, ПОРТУГАЛИЯ</a:t>
            </a:r>
            <a:endParaRPr lang="ru-RU" sz="3000" cap="all" dirty="0">
              <a:latin typeface="Adobe Fangsong Std R" panose="02020400000000000000" pitchFamily="18" charset="-128"/>
              <a:ea typeface="Adobe Fangsong Std R" panose="02020400000000000000" pitchFamily="18" charset="-128"/>
            </a:endParaRPr>
          </a:p>
        </p:txBody>
      </p:sp>
      <p:sp>
        <p:nvSpPr>
          <p:cNvPr id="6" name="TextBox 5"/>
          <p:cNvSpPr txBox="1"/>
          <p:nvPr/>
        </p:nvSpPr>
        <p:spPr>
          <a:xfrm>
            <a:off x="1046347" y="6525344"/>
            <a:ext cx="2491819" cy="215444"/>
          </a:xfrm>
          <a:prstGeom prst="rect">
            <a:avLst/>
          </a:prstGeom>
          <a:noFill/>
        </p:spPr>
        <p:txBody>
          <a:bodyPr wrap="square" rtlCol="0">
            <a:spAutoFit/>
          </a:bodyPr>
          <a:lstStyle/>
          <a:p>
            <a:r>
              <a:rPr lang="ru-RU" sz="800" dirty="0" smtClean="0">
                <a:latin typeface="Adobe Fangsong Std R" panose="02020400000000000000" pitchFamily="18" charset="-128"/>
                <a:ea typeface="Adobe Fangsong Std R" panose="02020400000000000000" pitchFamily="18" charset="-128"/>
              </a:rPr>
              <a:t>ФОТО: МАССИМО ЛИСТРИ/</a:t>
            </a:r>
            <a:r>
              <a:rPr lang="en-US" sz="800" dirty="0" smtClean="0">
                <a:latin typeface="Adobe Fangsong Std R" panose="02020400000000000000" pitchFamily="18" charset="-128"/>
                <a:ea typeface="Adobe Fangsong Std R" panose="02020400000000000000" pitchFamily="18" charset="-128"/>
              </a:rPr>
              <a:t>TASCHEN</a:t>
            </a:r>
            <a:endParaRPr lang="ru-RU" sz="800" dirty="0">
              <a:latin typeface="Adobe Fangsong Std R" panose="02020400000000000000" pitchFamily="18" charset="-128"/>
              <a:ea typeface="Adobe Fangsong Std R" panose="02020400000000000000" pitchFamily="18" charset="-128"/>
            </a:endParaRPr>
          </a:p>
        </p:txBody>
      </p:sp>
      <p:sp>
        <p:nvSpPr>
          <p:cNvPr id="7" name="TextBox 6"/>
          <p:cNvSpPr txBox="1"/>
          <p:nvPr/>
        </p:nvSpPr>
        <p:spPr>
          <a:xfrm>
            <a:off x="4652389" y="1747183"/>
            <a:ext cx="7219752" cy="4708981"/>
          </a:xfrm>
          <a:prstGeom prst="rect">
            <a:avLst/>
          </a:prstGeom>
          <a:noFill/>
        </p:spPr>
        <p:txBody>
          <a:bodyPr wrap="square" rtlCol="0">
            <a:spAutoFit/>
          </a:bodyPr>
          <a:lstStyle/>
          <a:p>
            <a:pPr algn="just"/>
            <a:r>
              <a:rPr lang="ru-RU" sz="2500" dirty="0" smtClean="0">
                <a:latin typeface="Bahnschrift Light Condensed" panose="020B0502040204020203" pitchFamily="34" charset="0"/>
              </a:rPr>
              <a:t>Библиотека </a:t>
            </a:r>
            <a:r>
              <a:rPr lang="ru-RU" sz="2500" dirty="0" err="1" smtClean="0">
                <a:latin typeface="Bahnschrift Light Condensed" panose="020B0502040204020203" pitchFamily="34" charset="0"/>
              </a:rPr>
              <a:t>Жуанина</a:t>
            </a:r>
            <a:r>
              <a:rPr lang="ru-RU" sz="2500" dirty="0" smtClean="0">
                <a:latin typeface="Bahnschrift Light Condensed" panose="020B0502040204020203" pitchFamily="34" charset="0"/>
              </a:rPr>
              <a:t> в </a:t>
            </a:r>
            <a:r>
              <a:rPr lang="ru-RU" sz="2500" dirty="0" err="1" smtClean="0">
                <a:latin typeface="Bahnschrift Light Condensed" panose="020B0502040204020203" pitchFamily="34" charset="0"/>
              </a:rPr>
              <a:t>Коимбре</a:t>
            </a:r>
            <a:r>
              <a:rPr lang="ru-RU" sz="2500" dirty="0" smtClean="0">
                <a:latin typeface="Bahnschrift Light Condensed" panose="020B0502040204020203" pitchFamily="34" charset="0"/>
              </a:rPr>
              <a:t> — настоящий книжный дворец! Она была построена в XVIII веке по приказу португальского короля Жуана V, герб которого украшает вход, и является частью главной библиотеки Университета </a:t>
            </a:r>
            <a:r>
              <a:rPr lang="ru-RU" sz="2500" dirty="0" err="1" smtClean="0">
                <a:latin typeface="Bahnschrift Light Condensed" panose="020B0502040204020203" pitchFamily="34" charset="0"/>
              </a:rPr>
              <a:t>Коимбры</a:t>
            </a:r>
            <a:r>
              <a:rPr lang="ru-RU" sz="2500" dirty="0" smtClean="0">
                <a:latin typeface="Bahnschrift Light Condensed" panose="020B0502040204020203" pitchFamily="34" charset="0"/>
              </a:rPr>
              <a:t>. Строительством руководил архитектор </a:t>
            </a:r>
            <a:r>
              <a:rPr lang="ru-RU" sz="2500" dirty="0" err="1" smtClean="0">
                <a:latin typeface="Bahnschrift Light Condensed" panose="020B0502040204020203" pitchFamily="34" charset="0"/>
              </a:rPr>
              <a:t>Жуал</a:t>
            </a:r>
            <a:r>
              <a:rPr lang="ru-RU" sz="2500" dirty="0" smtClean="0">
                <a:latin typeface="Bahnschrift Light Condensed" panose="020B0502040204020203" pitchFamily="34" charset="0"/>
              </a:rPr>
              <a:t> </a:t>
            </a:r>
            <a:r>
              <a:rPr lang="ru-RU" sz="2500" dirty="0" err="1" smtClean="0">
                <a:latin typeface="Bahnschrift Light Condensed" panose="020B0502040204020203" pitchFamily="34" charset="0"/>
              </a:rPr>
              <a:t>Карвальо</a:t>
            </a:r>
            <a:r>
              <a:rPr lang="ru-RU" sz="2500" dirty="0" smtClean="0">
                <a:latin typeface="Bahnschrift Light Condensed" panose="020B0502040204020203" pitchFamily="34" charset="0"/>
              </a:rPr>
              <a:t> </a:t>
            </a:r>
            <a:r>
              <a:rPr lang="ru-RU" sz="2500" dirty="0" err="1" smtClean="0">
                <a:latin typeface="Bahnschrift Light Condensed" panose="020B0502040204020203" pitchFamily="34" charset="0"/>
              </a:rPr>
              <a:t>Феррейра</a:t>
            </a:r>
            <a:r>
              <a:rPr lang="ru-RU" sz="2500" dirty="0" smtClean="0">
                <a:latin typeface="Bahnschrift Light Condensed" panose="020B0502040204020203" pitchFamily="34" charset="0"/>
              </a:rPr>
              <a:t>. Здание в барочном стиле имеет форму параллелепипеда, главный вход украшают четыре колонны (по две с каждой стороны монументальных дверей из тика). Внутри библиотеки три больших зала: красный, синий и оливковый, разделенных арками. На полках вдоль стен хранится более 250 тысяч книг. Роспись стен принадлежит художнику Антонио </a:t>
            </a:r>
            <a:r>
              <a:rPr lang="ru-RU" sz="2500" dirty="0" err="1" smtClean="0">
                <a:latin typeface="Bahnschrift Light Condensed" panose="020B0502040204020203" pitchFamily="34" charset="0"/>
              </a:rPr>
              <a:t>Рибейро</a:t>
            </a:r>
            <a:r>
              <a:rPr lang="ru-RU" sz="2500" dirty="0" smtClean="0">
                <a:latin typeface="Bahnschrift Light Condensed" panose="020B0502040204020203" pitchFamily="34" charset="0"/>
              </a:rPr>
              <a:t> </a:t>
            </a:r>
            <a:r>
              <a:rPr lang="ru-RU" sz="2500" dirty="0" err="1" smtClean="0">
                <a:latin typeface="Bahnschrift Light Condensed" panose="020B0502040204020203" pitchFamily="34" charset="0"/>
              </a:rPr>
              <a:t>Симоэсу</a:t>
            </a:r>
            <a:r>
              <a:rPr lang="ru-RU" sz="2500" dirty="0" smtClean="0">
                <a:latin typeface="Bahnschrift Light Condensed" panose="020B0502040204020203" pitchFamily="34" charset="0"/>
              </a:rPr>
              <a:t> и </a:t>
            </a:r>
            <a:r>
              <a:rPr lang="ru-RU" sz="2500" dirty="0" err="1" smtClean="0">
                <a:latin typeface="Bahnschrift Light Condensed" panose="020B0502040204020203" pitchFamily="34" charset="0"/>
              </a:rPr>
              <a:t>Висенте</a:t>
            </a:r>
            <a:r>
              <a:rPr lang="ru-RU" sz="2500" dirty="0" smtClean="0">
                <a:latin typeface="Bahnschrift Light Condensed" panose="020B0502040204020203" pitchFamily="34" charset="0"/>
              </a:rPr>
              <a:t> </a:t>
            </a:r>
            <a:r>
              <a:rPr lang="ru-RU" sz="2500" dirty="0" err="1" smtClean="0">
                <a:latin typeface="Bahnschrift Light Condensed" panose="020B0502040204020203" pitchFamily="34" charset="0"/>
              </a:rPr>
              <a:t>Нуньесу</a:t>
            </a:r>
            <a:r>
              <a:rPr lang="ru-RU" sz="2500" dirty="0" smtClean="0">
                <a:latin typeface="Bahnschrift Light Condensed" panose="020B0502040204020203" pitchFamily="34" charset="0"/>
              </a:rPr>
              <a:t>.</a:t>
            </a:r>
          </a:p>
        </p:txBody>
      </p:sp>
    </p:spTree>
    <p:extLst>
      <p:ext uri="{BB962C8B-B14F-4D97-AF65-F5344CB8AC3E}">
        <p14:creationId xmlns:p14="http://schemas.microsoft.com/office/powerpoint/2010/main" val="4095699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40726"/>
            <a:ext cx="12192000" cy="1015663"/>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НЬЮ-ЙОРКСКАЯ ПУБЛИЧНАЯ БИБЛИОТЕКА, США</a:t>
            </a:r>
            <a:endParaRPr lang="ru-RU" sz="3000" cap="all" dirty="0">
              <a:latin typeface="Adobe Fangsong Std R" panose="02020400000000000000" pitchFamily="18" charset="-128"/>
              <a:ea typeface="Adobe Fangsong Std R" panose="02020400000000000000" pitchFamily="18" charset="-128"/>
            </a:endParaRPr>
          </a:p>
        </p:txBody>
      </p:sp>
      <p:sp>
        <p:nvSpPr>
          <p:cNvPr id="3" name="Скругленный прямоугольник 2">
            <a:hlinkClick r:id="rId2" action="ppaction://hlinksldjump"/>
          </p:cNvPr>
          <p:cNvSpPr/>
          <p:nvPr/>
        </p:nvSpPr>
        <p:spPr>
          <a:xfrm>
            <a:off x="196850" y="121920"/>
            <a:ext cx="1195070" cy="365760"/>
          </a:xfrm>
          <a:prstGeom prst="roundRect">
            <a:avLst/>
          </a:prstGeom>
          <a:noFill/>
          <a:ln w="38100">
            <a:solidFill>
              <a:srgbClr val="C2A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12" y="1809435"/>
            <a:ext cx="6935768" cy="4787917"/>
          </a:xfrm>
          <a:prstGeom prst="rect">
            <a:avLst/>
          </a:prstGeom>
        </p:spPr>
      </p:pic>
      <p:sp>
        <p:nvSpPr>
          <p:cNvPr id="5" name="TextBox 4"/>
          <p:cNvSpPr txBox="1"/>
          <p:nvPr/>
        </p:nvSpPr>
        <p:spPr>
          <a:xfrm>
            <a:off x="7248128" y="1683323"/>
            <a:ext cx="4848199" cy="3477875"/>
          </a:xfrm>
          <a:prstGeom prst="rect">
            <a:avLst/>
          </a:prstGeom>
          <a:noFill/>
        </p:spPr>
        <p:txBody>
          <a:bodyPr wrap="square" rtlCol="0">
            <a:spAutoFit/>
          </a:bodyPr>
          <a:lstStyle/>
          <a:p>
            <a:pPr algn="just"/>
            <a:r>
              <a:rPr lang="ru-RU" sz="2000" dirty="0" smtClean="0">
                <a:latin typeface="Bahnschrift Light Condensed" panose="020B0502040204020203" pitchFamily="34" charset="0"/>
              </a:rPr>
              <a:t>Вход в Нью-Йоркскую публичную библиотеку, протянувшуюся более чем на два квартала, охраняют львы — Лорд </a:t>
            </a:r>
            <a:r>
              <a:rPr lang="ru-RU" sz="2000" dirty="0" err="1" smtClean="0">
                <a:latin typeface="Bahnschrift Light Condensed" panose="020B0502040204020203" pitchFamily="34" charset="0"/>
              </a:rPr>
              <a:t>Ленокс</a:t>
            </a:r>
            <a:r>
              <a:rPr lang="ru-RU" sz="2000" dirty="0" smtClean="0">
                <a:latin typeface="Bahnschrift Light Condensed" panose="020B0502040204020203" pitchFamily="34" charset="0"/>
              </a:rPr>
              <a:t> и Леди </a:t>
            </a:r>
            <a:r>
              <a:rPr lang="ru-RU" sz="2000" dirty="0" err="1" smtClean="0">
                <a:latin typeface="Bahnschrift Light Condensed" panose="020B0502040204020203" pitchFamily="34" charset="0"/>
              </a:rPr>
              <a:t>Астор</a:t>
            </a:r>
            <a:r>
              <a:rPr lang="ru-RU" sz="2000" dirty="0" smtClean="0">
                <a:latin typeface="Bahnschrift Light Condensed" panose="020B0502040204020203" pitchFamily="34" charset="0"/>
              </a:rPr>
              <a:t>, также известные как Терпение и Стойкость. Внутри помещения расположено 120 километров деревянных книжных полок, украшенных фресками. Самая крупная библиотека мира нередко появлялась в кадре в различных фильмах, среди которых «Человек-паук», «Послезавтра», «Афера Томаса </a:t>
            </a:r>
            <a:r>
              <a:rPr lang="ru-RU" sz="2000" dirty="0" err="1" smtClean="0">
                <a:latin typeface="Bahnschrift Light Condensed" panose="020B0502040204020203" pitchFamily="34" charset="0"/>
              </a:rPr>
              <a:t>Крауна</a:t>
            </a:r>
            <a:r>
              <a:rPr lang="ru-RU" sz="2000" dirty="0" smtClean="0">
                <a:latin typeface="Bahnschrift Light Condensed" panose="020B0502040204020203" pitchFamily="34" charset="0"/>
              </a:rPr>
              <a:t>», «Машина времени», «Охотники за привидениями» и многие другие.</a:t>
            </a: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915726" y="5373417"/>
            <a:ext cx="1223935" cy="1223935"/>
          </a:xfrm>
          <a:prstGeom prst="rect">
            <a:avLst/>
          </a:prstGeom>
        </p:spPr>
      </p:pic>
      <p:sp>
        <p:nvSpPr>
          <p:cNvPr id="7" name="Скругленный прямоугольник 6">
            <a:hlinkClick r:id="rId5" action="ppaction://hlinksldjump"/>
          </p:cNvPr>
          <p:cNvSpPr/>
          <p:nvPr/>
        </p:nvSpPr>
        <p:spPr>
          <a:xfrm>
            <a:off x="7464152" y="6231592"/>
            <a:ext cx="1195070" cy="365760"/>
          </a:xfrm>
          <a:prstGeom prst="roundRect">
            <a:avLst/>
          </a:prstGeom>
          <a:noFill/>
          <a:ln w="38100">
            <a:solidFill>
              <a:srgbClr val="C2A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ЕЩЕ</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spTree>
    <p:extLst>
      <p:ext uri="{BB962C8B-B14F-4D97-AF65-F5344CB8AC3E}">
        <p14:creationId xmlns:p14="http://schemas.microsoft.com/office/powerpoint/2010/main" val="2983084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032104" y="0"/>
            <a:ext cx="5159895" cy="6858000"/>
          </a:xfrm>
          <a:prstGeom prst="rect">
            <a:avLst/>
          </a:prstGeom>
          <a:solidFill>
            <a:srgbClr val="EDD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0" y="640726"/>
            <a:ext cx="12192000" cy="553998"/>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БИБЛИОТЕКА СЕНТ-ЖЕНЕВЬЕВ, ФРАНЦИЯ</a:t>
            </a:r>
            <a:endParaRPr lang="ru-RU" sz="3000" cap="all" dirty="0">
              <a:latin typeface="Adobe Fangsong Std R" panose="02020400000000000000" pitchFamily="18" charset="-128"/>
              <a:ea typeface="Adobe Fangsong Std R" panose="02020400000000000000" pitchFamily="18" charset="-128"/>
            </a:endParaRPr>
          </a:p>
        </p:txBody>
      </p:sp>
      <p:sp>
        <p:nvSpPr>
          <p:cNvPr id="3" name="Скругленный прямоугольник 2">
            <a:hlinkClick r:id="rId2" action="ppaction://hlinksldjump"/>
          </p:cNvPr>
          <p:cNvSpPr/>
          <p:nvPr/>
        </p:nvSpPr>
        <p:spPr>
          <a:xfrm>
            <a:off x="196850" y="121920"/>
            <a:ext cx="1195070" cy="365760"/>
          </a:xfrm>
          <a:prstGeom prst="roundRect">
            <a:avLst/>
          </a:prstGeom>
          <a:noFill/>
          <a:ln w="38100">
            <a:solidFill>
              <a:srgbClr val="EDD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 y="1347770"/>
            <a:ext cx="6741018" cy="4675222"/>
          </a:xfrm>
          <a:prstGeom prst="rect">
            <a:avLst/>
          </a:prstGeom>
        </p:spPr>
      </p:pic>
      <p:sp>
        <p:nvSpPr>
          <p:cNvPr id="5" name="TextBox 4"/>
          <p:cNvSpPr txBox="1"/>
          <p:nvPr/>
        </p:nvSpPr>
        <p:spPr>
          <a:xfrm>
            <a:off x="7104112" y="1194724"/>
            <a:ext cx="4848199" cy="5478423"/>
          </a:xfrm>
          <a:prstGeom prst="rect">
            <a:avLst/>
          </a:prstGeom>
          <a:noFill/>
        </p:spPr>
        <p:txBody>
          <a:bodyPr wrap="square" rtlCol="0">
            <a:spAutoFit/>
          </a:bodyPr>
          <a:lstStyle/>
          <a:p>
            <a:pPr algn="just"/>
            <a:r>
              <a:rPr lang="ru-RU" sz="2500" dirty="0" smtClean="0">
                <a:latin typeface="Bahnschrift Light Condensed" panose="020B0502040204020203" pitchFamily="34" charset="0"/>
              </a:rPr>
              <a:t>Библиотека Сент-Женевьев, где сейчас хранится более двух миллионов уникальных документов, была построена в середине XIX века именитым архитектором Анри </a:t>
            </a:r>
            <a:r>
              <a:rPr lang="ru-RU" sz="2500" dirty="0" err="1" smtClean="0">
                <a:latin typeface="Bahnschrift Light Condensed" panose="020B0502040204020203" pitchFamily="34" charset="0"/>
              </a:rPr>
              <a:t>Ламбрустом</a:t>
            </a:r>
            <a:r>
              <a:rPr lang="ru-RU" sz="2500" dirty="0" smtClean="0">
                <a:latin typeface="Bahnschrift Light Condensed" panose="020B0502040204020203" pitchFamily="34" charset="0"/>
              </a:rPr>
              <a:t>, основавшим «Рациональную школу архитектуры». Именно он начал впервые активно использовать при строительстве металлические конструкции. Внутреннее помещение библиотеки, ставшей его главным детищем, представляет собой две соединенные аркады, своды которых укреплены причудливыми узорчатыми чугунными балками.</a:t>
            </a:r>
          </a:p>
        </p:txBody>
      </p:sp>
    </p:spTree>
    <p:extLst>
      <p:ext uri="{BB962C8B-B14F-4D97-AF65-F5344CB8AC3E}">
        <p14:creationId xmlns:p14="http://schemas.microsoft.com/office/powerpoint/2010/main" val="2577679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464152" y="0"/>
            <a:ext cx="4727847"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0" y="640726"/>
            <a:ext cx="12192000" cy="553998"/>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НАЦИОНАЛЬНАЯ БИБЛИОТЕКА КАТАРА</a:t>
            </a:r>
            <a:endParaRPr lang="ru-RU" sz="3000" cap="all" dirty="0">
              <a:latin typeface="Adobe Fangsong Std R" panose="02020400000000000000" pitchFamily="18" charset="-128"/>
              <a:ea typeface="Adobe Fangsong Std R" panose="02020400000000000000" pitchFamily="18" charset="-128"/>
            </a:endParaRPr>
          </a:p>
        </p:txBody>
      </p:sp>
      <p:sp>
        <p:nvSpPr>
          <p:cNvPr id="3" name="Скругленный прямоугольник 2">
            <a:hlinkClick r:id="rId2" action="ppaction://hlinksldjump"/>
          </p:cNvPr>
          <p:cNvSpPr/>
          <p:nvPr/>
        </p:nvSpPr>
        <p:spPr>
          <a:xfrm>
            <a:off x="196850" y="121920"/>
            <a:ext cx="1195070" cy="365760"/>
          </a:xfrm>
          <a:prstGeom prst="roundRect">
            <a:avLst/>
          </a:prstGeom>
          <a:no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 y="1461490"/>
            <a:ext cx="7134546" cy="4752530"/>
          </a:xfrm>
          <a:prstGeom prst="rect">
            <a:avLst/>
          </a:prstGeom>
        </p:spPr>
      </p:pic>
      <p:sp>
        <p:nvSpPr>
          <p:cNvPr id="5" name="TextBox 4"/>
          <p:cNvSpPr txBox="1"/>
          <p:nvPr/>
        </p:nvSpPr>
        <p:spPr>
          <a:xfrm>
            <a:off x="7464152" y="1194724"/>
            <a:ext cx="4559227" cy="4939814"/>
          </a:xfrm>
          <a:prstGeom prst="rect">
            <a:avLst/>
          </a:prstGeom>
          <a:noFill/>
        </p:spPr>
        <p:txBody>
          <a:bodyPr wrap="square" rtlCol="0">
            <a:spAutoFit/>
          </a:bodyPr>
          <a:lstStyle/>
          <a:p>
            <a:pPr algn="just"/>
            <a:r>
              <a:rPr lang="ru-RU" sz="2250" dirty="0" smtClean="0">
                <a:latin typeface="Bahnschrift Light Condensed" panose="020B0502040204020203" pitchFamily="34" charset="0"/>
              </a:rPr>
              <a:t>Ромбовидное белое здание со стеклянным фасадом — новая Библиотека Катара, возведенная Ремом </a:t>
            </a:r>
            <a:r>
              <a:rPr lang="ru-RU" sz="2250" dirty="0" err="1" smtClean="0">
                <a:latin typeface="Bahnschrift Light Condensed" panose="020B0502040204020203" pitchFamily="34" charset="0"/>
              </a:rPr>
              <a:t>Колхасом</a:t>
            </a:r>
            <a:r>
              <a:rPr lang="ru-RU" sz="2250" dirty="0" smtClean="0">
                <a:latin typeface="Bahnschrift Light Condensed" panose="020B0502040204020203" pitchFamily="34" charset="0"/>
              </a:rPr>
              <a:t> (</a:t>
            </a:r>
            <a:r>
              <a:rPr lang="ru-RU" sz="2250" dirty="0" err="1" smtClean="0">
                <a:latin typeface="Bahnschrift Light Condensed" panose="020B0502040204020203" pitchFamily="34" charset="0"/>
              </a:rPr>
              <a:t>Rem</a:t>
            </a:r>
            <a:r>
              <a:rPr lang="ru-RU" sz="2250" dirty="0" smtClean="0">
                <a:latin typeface="Bahnschrift Light Condensed" panose="020B0502040204020203" pitchFamily="34" charset="0"/>
              </a:rPr>
              <a:t> </a:t>
            </a:r>
            <a:r>
              <a:rPr lang="ru-RU" sz="2250" dirty="0" err="1" smtClean="0">
                <a:latin typeface="Bahnschrift Light Condensed" panose="020B0502040204020203" pitchFamily="34" charset="0"/>
              </a:rPr>
              <a:t>Koolhaas</a:t>
            </a:r>
            <a:r>
              <a:rPr lang="ru-RU" sz="2250" dirty="0" smtClean="0">
                <a:latin typeface="Bahnschrift Light Condensed" panose="020B0502040204020203" pitchFamily="34" charset="0"/>
              </a:rPr>
              <a:t>) и его бюро OMA. Интерьеры библиотеки также выдержаны в белом цвете: лестницы, стены, потолки и даже книжные стеллажи сделаны из белоснежного мрамора, а внутренние перегородки — из прозрачного стекла. Три крыла здания — всего 45 000 кв. м — отданы под Национальную, университетскую и публичную библиотеки, а в подвальном этаже хранятся старинные манускрипты и рукописи, относящиеся к арабо-исламской культуре. </a:t>
            </a:r>
          </a:p>
        </p:txBody>
      </p:sp>
    </p:spTree>
    <p:extLst>
      <p:ext uri="{BB962C8B-B14F-4D97-AF65-F5344CB8AC3E}">
        <p14:creationId xmlns:p14="http://schemas.microsoft.com/office/powerpoint/2010/main" val="3478322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35022" y="731520"/>
            <a:ext cx="7437119" cy="1015663"/>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БИБЛИОТЕКА ДЖИРОЛАМИНИ, НЕАПОЛЬ</a:t>
            </a:r>
            <a:endParaRPr lang="ru-RU" sz="3000" cap="all" dirty="0">
              <a:latin typeface="Adobe Fangsong Std R" panose="02020400000000000000" pitchFamily="18" charset="-128"/>
              <a:ea typeface="Adobe Fangsong Std R" panose="02020400000000000000" pitchFamily="18" charset="-128"/>
            </a:endParaRPr>
          </a:p>
        </p:txBody>
      </p:sp>
      <p:sp>
        <p:nvSpPr>
          <p:cNvPr id="5" name="Скругленный прямоугольник 4">
            <a:hlinkClick r:id="rId2" action="ppaction://hlinksldjump"/>
          </p:cNvPr>
          <p:cNvSpPr/>
          <p:nvPr/>
        </p:nvSpPr>
        <p:spPr>
          <a:xfrm>
            <a:off x="4876575" y="121920"/>
            <a:ext cx="1195070" cy="365760"/>
          </a:xfrm>
          <a:prstGeom prst="roundRect">
            <a:avLst/>
          </a:prstGeom>
          <a:noFill/>
          <a:ln w="38100">
            <a:solidFill>
              <a:srgbClr val="A08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89" y="98774"/>
            <a:ext cx="4233942" cy="6337256"/>
          </a:xfrm>
          <a:prstGeom prst="rect">
            <a:avLst/>
          </a:prstGeom>
        </p:spPr>
      </p:pic>
      <p:sp>
        <p:nvSpPr>
          <p:cNvPr id="7" name="TextBox 6"/>
          <p:cNvSpPr txBox="1"/>
          <p:nvPr/>
        </p:nvSpPr>
        <p:spPr>
          <a:xfrm>
            <a:off x="1046347" y="6525344"/>
            <a:ext cx="2491819" cy="215444"/>
          </a:xfrm>
          <a:prstGeom prst="rect">
            <a:avLst/>
          </a:prstGeom>
          <a:noFill/>
        </p:spPr>
        <p:txBody>
          <a:bodyPr wrap="square" rtlCol="0">
            <a:spAutoFit/>
          </a:bodyPr>
          <a:lstStyle/>
          <a:p>
            <a:r>
              <a:rPr lang="ru-RU" sz="800" dirty="0" smtClean="0">
                <a:latin typeface="Adobe Fangsong Std R" panose="02020400000000000000" pitchFamily="18" charset="-128"/>
                <a:ea typeface="Adobe Fangsong Std R" panose="02020400000000000000" pitchFamily="18" charset="-128"/>
              </a:rPr>
              <a:t>ФОТО: МАССИМО ЛИСТРИ/</a:t>
            </a:r>
            <a:r>
              <a:rPr lang="en-US" sz="800" dirty="0" smtClean="0">
                <a:latin typeface="Adobe Fangsong Std R" panose="02020400000000000000" pitchFamily="18" charset="-128"/>
                <a:ea typeface="Adobe Fangsong Std R" panose="02020400000000000000" pitchFamily="18" charset="-128"/>
              </a:rPr>
              <a:t>TASCHEN</a:t>
            </a:r>
            <a:endParaRPr lang="ru-RU" sz="800" dirty="0">
              <a:latin typeface="Adobe Fangsong Std R" panose="02020400000000000000" pitchFamily="18" charset="-128"/>
              <a:ea typeface="Adobe Fangsong Std R" panose="02020400000000000000" pitchFamily="18" charset="-128"/>
            </a:endParaRPr>
          </a:p>
        </p:txBody>
      </p:sp>
      <p:sp>
        <p:nvSpPr>
          <p:cNvPr id="8" name="TextBox 7"/>
          <p:cNvSpPr txBox="1"/>
          <p:nvPr/>
        </p:nvSpPr>
        <p:spPr>
          <a:xfrm>
            <a:off x="4652389" y="1747183"/>
            <a:ext cx="7219752" cy="3785652"/>
          </a:xfrm>
          <a:prstGeom prst="rect">
            <a:avLst/>
          </a:prstGeom>
          <a:noFill/>
        </p:spPr>
        <p:txBody>
          <a:bodyPr wrap="square" rtlCol="0">
            <a:spAutoFit/>
          </a:bodyPr>
          <a:lstStyle/>
          <a:p>
            <a:pPr algn="just"/>
            <a:r>
              <a:rPr lang="ru-RU" sz="3000" dirty="0" smtClean="0">
                <a:latin typeface="Bahnschrift Light Condensed" panose="020B0502040204020203" pitchFamily="34" charset="0"/>
              </a:rPr>
              <a:t>Библиотека </a:t>
            </a:r>
            <a:r>
              <a:rPr lang="ru-RU" sz="3000" dirty="0" err="1" smtClean="0">
                <a:latin typeface="Bahnschrift Light Condensed" panose="020B0502040204020203" pitchFamily="34" charset="0"/>
              </a:rPr>
              <a:t>Джироламини</a:t>
            </a:r>
            <a:r>
              <a:rPr lang="ru-RU" sz="3000" dirty="0" smtClean="0">
                <a:latin typeface="Bahnschrift Light Condensed" panose="020B0502040204020203" pitchFamily="34" charset="0"/>
              </a:rPr>
              <a:t> была построена в 1586 году и является старейшей в Неаполе. Она является частью большого монастырского комплекса ордена </a:t>
            </a:r>
            <a:r>
              <a:rPr lang="ru-RU" sz="3000" dirty="0" err="1" smtClean="0">
                <a:latin typeface="Bahnschrift Light Condensed" panose="020B0502040204020203" pitchFamily="34" charset="0"/>
              </a:rPr>
              <a:t>ораторианцев</a:t>
            </a:r>
            <a:r>
              <a:rPr lang="ru-RU" sz="3000" dirty="0" smtClean="0">
                <a:latin typeface="Bahnschrift Light Condensed" panose="020B0502040204020203" pitchFamily="34" charset="0"/>
              </a:rPr>
              <a:t> и занимает три яруса, на которых хранятся манускрипты, редкие фолианты, инкунабулы, ноты. Над двумя этажами резных деревянных полок возвышаются барочные своды с богатой лепниной и фресками.</a:t>
            </a:r>
          </a:p>
        </p:txBody>
      </p:sp>
    </p:spTree>
    <p:extLst>
      <p:ext uri="{BB962C8B-B14F-4D97-AF65-F5344CB8AC3E}">
        <p14:creationId xmlns:p14="http://schemas.microsoft.com/office/powerpoint/2010/main" val="3496561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755106"/>
            <a:ext cx="4277930" cy="570620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848" y="755106"/>
            <a:ext cx="7200800" cy="3612014"/>
          </a:xfrm>
          <a:prstGeom prst="rect">
            <a:avLst/>
          </a:prstGeom>
        </p:spPr>
      </p:pic>
      <p:sp>
        <p:nvSpPr>
          <p:cNvPr id="5" name="Скругленный прямоугольник 4">
            <a:hlinkClick r:id="rId4" action="ppaction://hlinksldjump"/>
          </p:cNvPr>
          <p:cNvSpPr/>
          <p:nvPr/>
        </p:nvSpPr>
        <p:spPr>
          <a:xfrm>
            <a:off x="186493" y="188640"/>
            <a:ext cx="1195070" cy="365760"/>
          </a:xfrm>
          <a:prstGeom prst="roundRect">
            <a:avLst/>
          </a:prstGeom>
          <a:noFill/>
          <a:ln w="38100">
            <a:solidFill>
              <a:srgbClr val="A08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sp>
        <p:nvSpPr>
          <p:cNvPr id="7" name="TextBox 6"/>
          <p:cNvSpPr txBox="1"/>
          <p:nvPr/>
        </p:nvSpPr>
        <p:spPr>
          <a:xfrm>
            <a:off x="4727848" y="4412119"/>
            <a:ext cx="7261940" cy="2246769"/>
          </a:xfrm>
          <a:prstGeom prst="rect">
            <a:avLst/>
          </a:prstGeom>
          <a:noFill/>
        </p:spPr>
        <p:txBody>
          <a:bodyPr wrap="square" rtlCol="0">
            <a:spAutoFit/>
          </a:bodyPr>
          <a:lstStyle/>
          <a:p>
            <a:pPr algn="just"/>
            <a:r>
              <a:rPr lang="ru-RU" sz="2000" dirty="0" smtClean="0">
                <a:latin typeface="Bahnschrift Light Condensed" panose="020B0502040204020203" pitchFamily="34" charset="0"/>
              </a:rPr>
              <a:t>Библиотека Тринити-колледжа в Дублине — уникальное место. Главный зал представляет собой 65-метровую галерею с полками из темного дерева и мраморными бюстами великих писателей, многие из которых учились в Тринити-колледже. В списке почетных выпускников, в частности, значатся имена Джонатана Свифта и Оскара </a:t>
            </a:r>
            <a:r>
              <a:rPr lang="ru-RU" sz="2000" dirty="0" err="1" smtClean="0">
                <a:latin typeface="Bahnschrift Light Condensed" panose="020B0502040204020203" pitchFamily="34" charset="0"/>
              </a:rPr>
              <a:t>Уайлда</a:t>
            </a:r>
            <a:r>
              <a:rPr lang="ru-RU" sz="2000" dirty="0" smtClean="0">
                <a:latin typeface="Bahnschrift Light Condensed" panose="020B0502040204020203" pitchFamily="34" charset="0"/>
              </a:rPr>
              <a:t>. Жемчужиной местной коллекции, состоящей из 200 000 книг, является уникальная </a:t>
            </a:r>
            <a:r>
              <a:rPr lang="ru-RU" sz="2000" dirty="0" err="1" smtClean="0">
                <a:latin typeface="Bahnschrift Light Condensed" panose="020B0502040204020203" pitchFamily="34" charset="0"/>
              </a:rPr>
              <a:t>Келлская</a:t>
            </a:r>
            <a:r>
              <a:rPr lang="ru-RU" sz="2000" dirty="0" smtClean="0">
                <a:latin typeface="Bahnschrift Light Condensed" panose="020B0502040204020203" pitchFamily="34" charset="0"/>
              </a:rPr>
              <a:t> книга — священная рукопись, созданная кельтскими монахами в 800 году.</a:t>
            </a:r>
          </a:p>
        </p:txBody>
      </p:sp>
      <p:sp>
        <p:nvSpPr>
          <p:cNvPr id="10" name="TextBox 9"/>
          <p:cNvSpPr txBox="1"/>
          <p:nvPr/>
        </p:nvSpPr>
        <p:spPr>
          <a:xfrm>
            <a:off x="1381563" y="140687"/>
            <a:ext cx="10810437" cy="461665"/>
          </a:xfrm>
          <a:prstGeom prst="rect">
            <a:avLst/>
          </a:prstGeom>
          <a:noFill/>
        </p:spPr>
        <p:txBody>
          <a:bodyPr wrap="square" rtlCol="0">
            <a:spAutoFit/>
          </a:bodyPr>
          <a:lstStyle/>
          <a:p>
            <a:pPr algn="ctr"/>
            <a:r>
              <a:rPr lang="ru-RU" sz="2400" cap="all" dirty="0" smtClean="0">
                <a:latin typeface="Adobe Fangsong Std R" panose="02020400000000000000" pitchFamily="18" charset="-128"/>
                <a:ea typeface="Adobe Fangsong Std R" panose="02020400000000000000" pitchFamily="18" charset="-128"/>
              </a:rPr>
              <a:t>БИБЛИОТЕКА ТРИНИТИ-КОЛЛЕДЖА, ИРЛАНДИЯ</a:t>
            </a:r>
            <a:endParaRPr lang="ru-RU" sz="2400" cap="all" dirty="0">
              <a:latin typeface="Adobe Fangsong Std R" panose="02020400000000000000" pitchFamily="18" charset="-128"/>
              <a:ea typeface="Adobe Fangsong Std R" panose="02020400000000000000" pitchFamily="18" charset="-128"/>
            </a:endParaRPr>
          </a:p>
        </p:txBody>
      </p:sp>
      <p:sp>
        <p:nvSpPr>
          <p:cNvPr id="12" name="TextBox 11"/>
          <p:cNvSpPr txBox="1"/>
          <p:nvPr/>
        </p:nvSpPr>
        <p:spPr>
          <a:xfrm>
            <a:off x="1046347" y="6525344"/>
            <a:ext cx="2491819" cy="215444"/>
          </a:xfrm>
          <a:prstGeom prst="rect">
            <a:avLst/>
          </a:prstGeom>
          <a:noFill/>
        </p:spPr>
        <p:txBody>
          <a:bodyPr wrap="square" rtlCol="0">
            <a:spAutoFit/>
          </a:bodyPr>
          <a:lstStyle/>
          <a:p>
            <a:r>
              <a:rPr lang="ru-RU" sz="800" dirty="0" smtClean="0">
                <a:latin typeface="Adobe Fangsong Std R" panose="02020400000000000000" pitchFamily="18" charset="-128"/>
                <a:ea typeface="Adobe Fangsong Std R" panose="02020400000000000000" pitchFamily="18" charset="-128"/>
              </a:rPr>
              <a:t>ФОТО: МАССИМО ЛИСТРИ/</a:t>
            </a:r>
            <a:r>
              <a:rPr lang="en-US" sz="800" dirty="0" smtClean="0">
                <a:latin typeface="Adobe Fangsong Std R" panose="02020400000000000000" pitchFamily="18" charset="-128"/>
                <a:ea typeface="Adobe Fangsong Std R" panose="02020400000000000000" pitchFamily="18" charset="-128"/>
              </a:rPr>
              <a:t>TASCHEN</a:t>
            </a:r>
            <a:endParaRPr lang="ru-RU" sz="800" dirty="0">
              <a:latin typeface="Adobe Fangsong Std R" panose="02020400000000000000" pitchFamily="18" charset="-128"/>
              <a:ea typeface="Adobe Fangsong Std R" panose="02020400000000000000" pitchFamily="18" charset="-128"/>
            </a:endParaRPr>
          </a:p>
        </p:txBody>
      </p:sp>
    </p:spTree>
    <p:extLst>
      <p:ext uri="{BB962C8B-B14F-4D97-AF65-F5344CB8AC3E}">
        <p14:creationId xmlns:p14="http://schemas.microsoft.com/office/powerpoint/2010/main" val="4095733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099858" y="0"/>
            <a:ext cx="609214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Скругленный прямоугольник 1">
            <a:hlinkClick r:id="rId2" action="ppaction://hlinksldjump"/>
          </p:cNvPr>
          <p:cNvSpPr/>
          <p:nvPr/>
        </p:nvSpPr>
        <p:spPr>
          <a:xfrm>
            <a:off x="220257" y="121920"/>
            <a:ext cx="1195070" cy="365760"/>
          </a:xfrm>
          <a:prstGeom prst="roundRect">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sp>
        <p:nvSpPr>
          <p:cNvPr id="3" name="TextBox 2"/>
          <p:cNvSpPr txBox="1"/>
          <p:nvPr/>
        </p:nvSpPr>
        <p:spPr>
          <a:xfrm>
            <a:off x="0" y="487680"/>
            <a:ext cx="12192000" cy="1015663"/>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БИБЛИОТЕКА КОДРИНГТОН, ВЕЛИКОБРИТАНИЯ</a:t>
            </a:r>
            <a:endParaRPr lang="ru-RU" sz="3000" cap="all" dirty="0">
              <a:latin typeface="Adobe Fangsong Std R" panose="02020400000000000000" pitchFamily="18" charset="-128"/>
              <a:ea typeface="Adobe Fangsong Std R" panose="02020400000000000000" pitchFamily="18" charset="-128"/>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57" y="1628800"/>
            <a:ext cx="6602786" cy="4941440"/>
          </a:xfrm>
          <a:prstGeom prst="rect">
            <a:avLst/>
          </a:prstGeom>
        </p:spPr>
      </p:pic>
      <p:sp>
        <p:nvSpPr>
          <p:cNvPr id="6" name="TextBox 5"/>
          <p:cNvSpPr txBox="1"/>
          <p:nvPr/>
        </p:nvSpPr>
        <p:spPr>
          <a:xfrm>
            <a:off x="6960096" y="1629613"/>
            <a:ext cx="4991275" cy="3901068"/>
          </a:xfrm>
          <a:prstGeom prst="rect">
            <a:avLst/>
          </a:prstGeom>
          <a:noFill/>
        </p:spPr>
        <p:txBody>
          <a:bodyPr wrap="square" rtlCol="0">
            <a:spAutoFit/>
          </a:bodyPr>
          <a:lstStyle/>
          <a:p>
            <a:pPr algn="just"/>
            <a:r>
              <a:rPr lang="ru-RU" sz="2250" dirty="0" smtClean="0">
                <a:latin typeface="Bahnschrift Light Condensed" panose="020B0502040204020203" pitchFamily="34" charset="0"/>
              </a:rPr>
              <a:t>Библиотека </a:t>
            </a:r>
            <a:r>
              <a:rPr lang="ru-RU" sz="2250" dirty="0" err="1" smtClean="0">
                <a:latin typeface="Bahnschrift Light Condensed" panose="020B0502040204020203" pitchFamily="34" charset="0"/>
              </a:rPr>
              <a:t>Кодрингтон</a:t>
            </a:r>
            <a:r>
              <a:rPr lang="ru-RU" sz="2250" dirty="0" smtClean="0">
                <a:latin typeface="Bahnschrift Light Condensed" panose="020B0502040204020203" pitchFamily="34" charset="0"/>
              </a:rPr>
              <a:t> в английском Оксфорде — место притяжения для ученых со всего мира. Здесь содержится почти 200 000 книг по юриспруденции, истории, военному делу, социологии и религиоведению. При этом время создания около трети этой коллекции относится к XIX веку и более раннему периоду. Построенная в середине XVIII века на пожертвования члена совета Оксфордского университета Кристофера </a:t>
            </a:r>
            <a:r>
              <a:rPr lang="ru-RU" sz="2250" dirty="0" err="1" smtClean="0">
                <a:latin typeface="Bahnschrift Light Condensed" panose="020B0502040204020203" pitchFamily="34" charset="0"/>
              </a:rPr>
              <a:t>Кодрингтона</a:t>
            </a:r>
            <a:r>
              <a:rPr lang="ru-RU" sz="2250" dirty="0" smtClean="0">
                <a:latin typeface="Bahnschrift Light Condensed" panose="020B0502040204020203" pitchFamily="34" charset="0"/>
              </a:rPr>
              <a:t>, библиотека реставрировалась всего один раз — в конце 1990-х гг.</a:t>
            </a:r>
          </a:p>
        </p:txBody>
      </p:sp>
    </p:spTree>
    <p:extLst>
      <p:ext uri="{BB962C8B-B14F-4D97-AF65-F5344CB8AC3E}">
        <p14:creationId xmlns:p14="http://schemas.microsoft.com/office/powerpoint/2010/main" val="217434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5032" y="764704"/>
            <a:ext cx="7326968" cy="1477328"/>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ГОСУДАРСТВЕННАЯ БИБЛИОТЕКА ВИКТОРИИ, АВСТРАЛИЯ</a:t>
            </a:r>
            <a:endParaRPr lang="ru-RU" sz="3000" cap="all" dirty="0">
              <a:latin typeface="Adobe Fangsong Std R" panose="02020400000000000000" pitchFamily="18" charset="-128"/>
              <a:ea typeface="Adobe Fangsong Std R" panose="02020400000000000000" pitchFamily="18" charset="-128"/>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2" y="122420"/>
            <a:ext cx="4679300" cy="6618948"/>
          </a:xfrm>
          <a:prstGeom prst="rect">
            <a:avLst/>
          </a:prstGeom>
        </p:spPr>
      </p:pic>
      <p:sp>
        <p:nvSpPr>
          <p:cNvPr id="4" name="Скругленный прямоугольник 3">
            <a:hlinkClick r:id="rId3" action="ppaction://hlinksldjump"/>
          </p:cNvPr>
          <p:cNvSpPr/>
          <p:nvPr/>
        </p:nvSpPr>
        <p:spPr>
          <a:xfrm>
            <a:off x="5015880" y="200919"/>
            <a:ext cx="1195070" cy="365760"/>
          </a:xfrm>
          <a:prstGeom prst="roundRect">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sp>
        <p:nvSpPr>
          <p:cNvPr id="5" name="TextBox 4"/>
          <p:cNvSpPr txBox="1"/>
          <p:nvPr/>
        </p:nvSpPr>
        <p:spPr>
          <a:xfrm>
            <a:off x="5015880" y="2243921"/>
            <a:ext cx="6984775" cy="4401205"/>
          </a:xfrm>
          <a:prstGeom prst="rect">
            <a:avLst/>
          </a:prstGeom>
          <a:noFill/>
        </p:spPr>
        <p:txBody>
          <a:bodyPr wrap="square" rtlCol="0">
            <a:spAutoFit/>
          </a:bodyPr>
          <a:lstStyle/>
          <a:p>
            <a:pPr algn="just"/>
            <a:r>
              <a:rPr lang="ru-RU" sz="2800" dirty="0" smtClean="0">
                <a:latin typeface="Bahnschrift Light Condensed" panose="020B0502040204020203" pitchFamily="34" charset="0"/>
              </a:rPr>
              <a:t>Библиотека Виктории в австралийском Мельбурне была открыта в 1856 году, знаменитый купольный зал появился позже - в 1913 году. Коллекция книг, хранящихся на полках Государственной библиотеки Виктории, насчитывает около двух миллионов наименований, в том числе такие уникальные, как работы капитана Джеймса Кука, основателей Мельбурна Джона </a:t>
            </a:r>
            <a:r>
              <a:rPr lang="ru-RU" sz="2800" dirty="0" err="1" smtClean="0">
                <a:latin typeface="Bahnschrift Light Condensed" panose="020B0502040204020203" pitchFamily="34" charset="0"/>
              </a:rPr>
              <a:t>Бэтмана</a:t>
            </a:r>
            <a:r>
              <a:rPr lang="ru-RU" sz="2800" dirty="0" smtClean="0">
                <a:latin typeface="Bahnschrift Light Condensed" panose="020B0502040204020203" pitchFamily="34" charset="0"/>
              </a:rPr>
              <a:t> и Джона </a:t>
            </a:r>
            <a:r>
              <a:rPr lang="ru-RU" sz="2800" dirty="0" err="1" smtClean="0">
                <a:latin typeface="Bahnschrift Light Condensed" panose="020B0502040204020203" pitchFamily="34" charset="0"/>
              </a:rPr>
              <a:t>Паскоу</a:t>
            </a:r>
            <a:r>
              <a:rPr lang="ru-RU" sz="2800" dirty="0" smtClean="0">
                <a:latin typeface="Bahnschrift Light Condensed" panose="020B0502040204020203" pitchFamily="34" charset="0"/>
              </a:rPr>
              <a:t> </a:t>
            </a:r>
            <a:r>
              <a:rPr lang="ru-RU" sz="2800" dirty="0" err="1" smtClean="0">
                <a:latin typeface="Bahnschrift Light Condensed" panose="020B0502040204020203" pitchFamily="34" charset="0"/>
              </a:rPr>
              <a:t>Фокнера</a:t>
            </a:r>
            <a:r>
              <a:rPr lang="ru-RU" sz="2800" dirty="0" smtClean="0">
                <a:latin typeface="Bahnschrift Light Condensed" panose="020B0502040204020203" pitchFamily="34" charset="0"/>
              </a:rPr>
              <a:t> и рукописи знаменитого австралийского разбойника </a:t>
            </a:r>
            <a:r>
              <a:rPr lang="ru-RU" sz="2800" dirty="0" err="1" smtClean="0">
                <a:latin typeface="Bahnschrift Light Condensed" panose="020B0502040204020203" pitchFamily="34" charset="0"/>
              </a:rPr>
              <a:t>Неда</a:t>
            </a:r>
            <a:r>
              <a:rPr lang="ru-RU" sz="2800" dirty="0" smtClean="0">
                <a:latin typeface="Bahnschrift Light Condensed" panose="020B0502040204020203" pitchFamily="34" charset="0"/>
              </a:rPr>
              <a:t> Келли.</a:t>
            </a:r>
          </a:p>
        </p:txBody>
      </p:sp>
    </p:spTree>
    <p:extLst>
      <p:ext uri="{BB962C8B-B14F-4D97-AF65-F5344CB8AC3E}">
        <p14:creationId xmlns:p14="http://schemas.microsoft.com/office/powerpoint/2010/main" val="944503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074" y="78506"/>
            <a:ext cx="1495238" cy="2161905"/>
          </a:xfrm>
          <a:prstGeom prst="rect">
            <a:avLst/>
          </a:prstGeom>
        </p:spPr>
      </p:pic>
      <p:pic>
        <p:nvPicPr>
          <p:cNvPr id="3" name="Рисунок 2">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4271" y="82655"/>
            <a:ext cx="1476190" cy="2152381"/>
          </a:xfrm>
          <a:prstGeom prst="rect">
            <a:avLst/>
          </a:prstGeom>
        </p:spPr>
      </p:pic>
      <p:pic>
        <p:nvPicPr>
          <p:cNvPr id="42" name="Рисунок 41">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1299" y="82655"/>
            <a:ext cx="1495238" cy="2161905"/>
          </a:xfrm>
          <a:prstGeom prst="rect">
            <a:avLst/>
          </a:prstGeom>
        </p:spPr>
      </p:pic>
      <p:pic>
        <p:nvPicPr>
          <p:cNvPr id="44" name="Рисунок 43">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16913" y="55540"/>
            <a:ext cx="1466667" cy="2171429"/>
          </a:xfrm>
          <a:prstGeom prst="rect">
            <a:avLst/>
          </a:prstGeom>
        </p:spPr>
      </p:pic>
      <p:pic>
        <p:nvPicPr>
          <p:cNvPr id="46" name="Рисунок 45">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32765" y="82655"/>
            <a:ext cx="1476190" cy="2161905"/>
          </a:xfrm>
          <a:prstGeom prst="rect">
            <a:avLst/>
          </a:prstGeom>
        </p:spPr>
      </p:pic>
      <p:pic>
        <p:nvPicPr>
          <p:cNvPr id="48" name="Рисунок 47">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452229" y="82655"/>
            <a:ext cx="1476190" cy="2152381"/>
          </a:xfrm>
          <a:prstGeom prst="rect">
            <a:avLst/>
          </a:prstGeom>
        </p:spPr>
      </p:pic>
      <p:pic>
        <p:nvPicPr>
          <p:cNvPr id="49" name="Рисунок 48">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6521" y="2419656"/>
            <a:ext cx="1485714" cy="2000000"/>
          </a:xfrm>
          <a:prstGeom prst="rect">
            <a:avLst/>
          </a:prstGeom>
        </p:spPr>
      </p:pic>
      <p:pic>
        <p:nvPicPr>
          <p:cNvPr id="51" name="Рисунок 50">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574016" y="2434956"/>
            <a:ext cx="1485714" cy="1980952"/>
          </a:xfrm>
          <a:prstGeom prst="rect">
            <a:avLst/>
          </a:prstGeom>
        </p:spPr>
      </p:pic>
      <p:pic>
        <p:nvPicPr>
          <p:cNvPr id="52" name="Рисунок 51">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374861" y="2415908"/>
            <a:ext cx="1495238" cy="2000000"/>
          </a:xfrm>
          <a:prstGeom prst="rect">
            <a:avLst/>
          </a:prstGeom>
        </p:spPr>
      </p:pic>
      <p:pic>
        <p:nvPicPr>
          <p:cNvPr id="53" name="Рисунок 52">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220012" y="2415908"/>
            <a:ext cx="1485714" cy="1990476"/>
          </a:xfrm>
          <a:prstGeom prst="rect">
            <a:avLst/>
          </a:prstGeom>
        </p:spPr>
      </p:pic>
      <p:pic>
        <p:nvPicPr>
          <p:cNvPr id="60" name="Рисунок 59">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083610" y="2415908"/>
            <a:ext cx="1504762" cy="2000000"/>
          </a:xfrm>
          <a:prstGeom prst="rect">
            <a:avLst/>
          </a:prstGeom>
        </p:spPr>
      </p:pic>
      <p:pic>
        <p:nvPicPr>
          <p:cNvPr id="61" name="Рисунок 60">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968855" y="2429000"/>
            <a:ext cx="1495238" cy="2000000"/>
          </a:xfrm>
          <a:prstGeom prst="rect">
            <a:avLst/>
          </a:prstGeom>
        </p:spPr>
      </p:pic>
      <p:pic>
        <p:nvPicPr>
          <p:cNvPr id="62" name="Рисунок 61">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58353" y="4621208"/>
            <a:ext cx="1495238" cy="2190476"/>
          </a:xfrm>
          <a:prstGeom prst="rect">
            <a:avLst/>
          </a:prstGeom>
        </p:spPr>
      </p:pic>
      <p:pic>
        <p:nvPicPr>
          <p:cNvPr id="64" name="Рисунок 63">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314271" y="4628754"/>
            <a:ext cx="1504762" cy="2190476"/>
          </a:xfrm>
          <a:prstGeom prst="rect">
            <a:avLst/>
          </a:prstGeom>
        </p:spPr>
      </p:pic>
      <p:pic>
        <p:nvPicPr>
          <p:cNvPr id="66" name="Рисунок 65">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421299" y="4654263"/>
            <a:ext cx="1485714" cy="2171429"/>
          </a:xfrm>
          <a:prstGeom prst="rect">
            <a:avLst/>
          </a:prstGeom>
        </p:spPr>
      </p:pic>
      <p:pic>
        <p:nvPicPr>
          <p:cNvPr id="69" name="Рисунок 68">
            <a:hlinkClick r:id="rId33" action="ppaction://hlinksldjump"/>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397865" y="4637702"/>
            <a:ext cx="1504762" cy="2190476"/>
          </a:xfrm>
          <a:prstGeom prst="rect">
            <a:avLst/>
          </a:prstGeom>
        </p:spPr>
      </p:pic>
      <p:pic>
        <p:nvPicPr>
          <p:cNvPr id="71" name="Рисунок 70">
            <a:hlinkClick r:id="rId35" action="ppaction://hlinksldjump"/>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8432765" y="4623992"/>
            <a:ext cx="1495238" cy="2200000"/>
          </a:xfrm>
          <a:prstGeom prst="rect">
            <a:avLst/>
          </a:prstGeom>
        </p:spPr>
      </p:pic>
      <p:pic>
        <p:nvPicPr>
          <p:cNvPr id="73" name="Рисунок 72">
            <a:hlinkClick r:id="rId37" action="ppaction://hlinksldjump"/>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0425861" y="4650053"/>
            <a:ext cx="1533333" cy="2190476"/>
          </a:xfrm>
          <a:prstGeom prst="rect">
            <a:avLst/>
          </a:prstGeom>
        </p:spPr>
      </p:pic>
    </p:spTree>
    <p:extLst>
      <p:ext uri="{BB962C8B-B14F-4D97-AF65-F5344CB8AC3E}">
        <p14:creationId xmlns:p14="http://schemas.microsoft.com/office/powerpoint/2010/main" val="10930394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42"/>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7" restart="whenNotActive" fill="hold" evtFilter="cancelBubble" nodeType="interactiveSeq">
                <p:stCondLst>
                  <p:cond evt="onClick" delay="0">
                    <p:tgtEl>
                      <p:spTgt spid="4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2" restart="whenNotActive" fill="hold" evtFilter="cancelBubble" nodeType="interactiveSeq">
                <p:stCondLst>
                  <p:cond evt="onClick" delay="0">
                    <p:tgtEl>
                      <p:spTgt spid="46"/>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7" restart="whenNotActive" fill="hold" evtFilter="cancelBubble" nodeType="interactiveSeq">
                <p:stCondLst>
                  <p:cond evt="onClick" delay="0">
                    <p:tgtEl>
                      <p:spTgt spid="48"/>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32" restart="whenNotActive" fill="hold" evtFilter="cancelBubble" nodeType="interactiveSeq">
                <p:stCondLst>
                  <p:cond evt="onClick" delay="0">
                    <p:tgtEl>
                      <p:spTgt spid="49"/>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37" restart="whenNotActive" fill="hold" evtFilter="cancelBubble" nodeType="interactiveSeq">
                <p:stCondLst>
                  <p:cond evt="onClick" delay="0">
                    <p:tgtEl>
                      <p:spTgt spid="51"/>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2" restart="whenNotActive" fill="hold" evtFilter="cancelBubble" nodeType="interactiveSeq">
                <p:stCondLst>
                  <p:cond evt="onClick" delay="0">
                    <p:tgtEl>
                      <p:spTgt spid="52"/>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47" restart="whenNotActive" fill="hold" evtFilter="cancelBubble" nodeType="interactiveSeq">
                <p:stCondLst>
                  <p:cond evt="onClick" delay="0">
                    <p:tgtEl>
                      <p:spTgt spid="53"/>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2" restart="whenNotActive" fill="hold" evtFilter="cancelBubble" nodeType="interactiveSeq">
                <p:stCondLst>
                  <p:cond evt="onClick" delay="0">
                    <p:tgtEl>
                      <p:spTgt spid="60"/>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57" restart="whenNotActive" fill="hold" evtFilter="cancelBubble" nodeType="interactiveSeq">
                <p:stCondLst>
                  <p:cond evt="onClick" delay="0">
                    <p:tgtEl>
                      <p:spTgt spid="62"/>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62" restart="whenNotActive" fill="hold" evtFilter="cancelBubble" nodeType="interactiveSeq">
                <p:stCondLst>
                  <p:cond evt="onClick" delay="0">
                    <p:tgtEl>
                      <p:spTgt spid="61"/>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67" restart="whenNotActive" fill="hold" evtFilter="cancelBubble" nodeType="interactiveSeq">
                <p:stCondLst>
                  <p:cond evt="onClick" delay="0">
                    <p:tgtEl>
                      <p:spTgt spid="64"/>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72" restart="whenNotActive" fill="hold" evtFilter="cancelBubble" nodeType="interactiveSeq">
                <p:stCondLst>
                  <p:cond evt="onClick" delay="0">
                    <p:tgtEl>
                      <p:spTgt spid="6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77" restart="whenNotActive" fill="hold" evtFilter="cancelBubble" nodeType="interactiveSeq">
                <p:stCondLst>
                  <p:cond evt="onClick" delay="0">
                    <p:tgtEl>
                      <p:spTgt spid="69"/>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82" restart="whenNotActive" fill="hold" evtFilter="cancelBubble" nodeType="interactiveSeq">
                <p:stCondLst>
                  <p:cond evt="onClick" delay="0">
                    <p:tgtEl>
                      <p:spTgt spid="71"/>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87" restart="whenNotActive" fill="hold" evtFilter="cancelBubble" nodeType="interactiveSeq">
                <p:stCondLst>
                  <p:cond evt="onClick" delay="0">
                    <p:tgtEl>
                      <p:spTgt spid="73"/>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87680"/>
            <a:ext cx="12192000" cy="1015663"/>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ПОРТУГАЛЬСКАЯ КОРОЛЕВСКАЯ БИБЛИОТЕКА, БРАЗИЛИЯ</a:t>
            </a:r>
            <a:endParaRPr lang="ru-RU" sz="3000" cap="all" dirty="0">
              <a:latin typeface="Adobe Fangsong Std R" panose="02020400000000000000" pitchFamily="18" charset="-128"/>
              <a:ea typeface="Adobe Fangsong Std R" panose="02020400000000000000" pitchFamily="18" charset="-128"/>
            </a:endParaRPr>
          </a:p>
        </p:txBody>
      </p:sp>
      <p:sp>
        <p:nvSpPr>
          <p:cNvPr id="3" name="Скругленный прямоугольник 2">
            <a:hlinkClick r:id="rId2" action="ppaction://hlinksldjump"/>
          </p:cNvPr>
          <p:cNvSpPr/>
          <p:nvPr/>
        </p:nvSpPr>
        <p:spPr>
          <a:xfrm>
            <a:off x="220257" y="121920"/>
            <a:ext cx="1195070" cy="365760"/>
          </a:xfrm>
          <a:prstGeom prst="roundRect">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79" y="1772816"/>
            <a:ext cx="6133333" cy="3096344"/>
          </a:xfrm>
          <a:prstGeom prst="rect">
            <a:avLst/>
          </a:prstGeom>
        </p:spPr>
      </p:pic>
      <p:sp>
        <p:nvSpPr>
          <p:cNvPr id="5" name="TextBox 4"/>
          <p:cNvSpPr txBox="1"/>
          <p:nvPr/>
        </p:nvSpPr>
        <p:spPr>
          <a:xfrm>
            <a:off x="6528048" y="1629613"/>
            <a:ext cx="5423323" cy="4893647"/>
          </a:xfrm>
          <a:prstGeom prst="rect">
            <a:avLst/>
          </a:prstGeom>
          <a:noFill/>
        </p:spPr>
        <p:txBody>
          <a:bodyPr wrap="square" rtlCol="0">
            <a:spAutoFit/>
          </a:bodyPr>
          <a:lstStyle/>
          <a:p>
            <a:pPr algn="just"/>
            <a:r>
              <a:rPr lang="ru-RU" sz="2400" dirty="0" smtClean="0">
                <a:latin typeface="Bahnschrift Light Condensed" panose="020B0502040204020203" pitchFamily="34" charset="0"/>
              </a:rPr>
              <a:t>Несмотря на свое название, Португальская королевская библиотека расположена вовсе не в западной Европе, а на другом конце света — в Бразилии. В 1837 году 43 эмигранта из Лиссабона, ностальгируя о родине, решили основать в Рио-де-Жанейро библиотеку. На ее строительство ушло 50 лет, но результат того стоил. Сегодня библиотека, построенная в стиле нового </a:t>
            </a:r>
            <a:r>
              <a:rPr lang="ru-RU" sz="2400" dirty="0" err="1" smtClean="0">
                <a:latin typeface="Bahnschrift Light Condensed" panose="020B0502040204020203" pitchFamily="34" charset="0"/>
              </a:rPr>
              <a:t>мануэлино</a:t>
            </a:r>
            <a:r>
              <a:rPr lang="ru-RU" sz="2400" dirty="0" smtClean="0">
                <a:latin typeface="Bahnschrift Light Condensed" panose="020B0502040204020203" pitchFamily="34" charset="0"/>
              </a:rPr>
              <a:t>, является одной из достопримечательностей города, а местное собрание книг — самой большой в мире коллекцией литературы на португальском языке за пределами самой Португалии.</a:t>
            </a: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88" y="5013176"/>
            <a:ext cx="2607866" cy="1955902"/>
          </a:xfrm>
          <a:prstGeom prst="rect">
            <a:avLst/>
          </a:prstGeom>
        </p:spPr>
      </p:pic>
    </p:spTree>
    <p:extLst>
      <p:ext uri="{BB962C8B-B14F-4D97-AF65-F5344CB8AC3E}">
        <p14:creationId xmlns:p14="http://schemas.microsoft.com/office/powerpoint/2010/main" val="566285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87680"/>
            <a:ext cx="12192000" cy="553998"/>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БИБЛИОТЕКА ДЖОРДЖА ПИБОДИ, США</a:t>
            </a:r>
            <a:endParaRPr lang="ru-RU" sz="3000" cap="all" dirty="0">
              <a:latin typeface="Adobe Fangsong Std R" panose="02020400000000000000" pitchFamily="18" charset="-128"/>
              <a:ea typeface="Adobe Fangsong Std R" panose="02020400000000000000" pitchFamily="18" charset="-128"/>
            </a:endParaRPr>
          </a:p>
        </p:txBody>
      </p:sp>
      <p:sp>
        <p:nvSpPr>
          <p:cNvPr id="3" name="Скругленный прямоугольник 2">
            <a:hlinkClick r:id="rId2" action="ppaction://hlinksldjump"/>
          </p:cNvPr>
          <p:cNvSpPr/>
          <p:nvPr/>
        </p:nvSpPr>
        <p:spPr>
          <a:xfrm>
            <a:off x="220257" y="121920"/>
            <a:ext cx="1195070" cy="365760"/>
          </a:xfrm>
          <a:prstGeom prst="roundRect">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55" y="1196752"/>
            <a:ext cx="7910393" cy="5256584"/>
          </a:xfrm>
          <a:prstGeom prst="rect">
            <a:avLst/>
          </a:prstGeom>
        </p:spPr>
      </p:pic>
      <p:sp>
        <p:nvSpPr>
          <p:cNvPr id="5" name="TextBox 4"/>
          <p:cNvSpPr txBox="1"/>
          <p:nvPr/>
        </p:nvSpPr>
        <p:spPr>
          <a:xfrm>
            <a:off x="8256240" y="1041678"/>
            <a:ext cx="3767139" cy="5632311"/>
          </a:xfrm>
          <a:prstGeom prst="rect">
            <a:avLst/>
          </a:prstGeom>
          <a:noFill/>
        </p:spPr>
        <p:txBody>
          <a:bodyPr wrap="square" rtlCol="0">
            <a:spAutoFit/>
          </a:bodyPr>
          <a:lstStyle/>
          <a:p>
            <a:pPr algn="just"/>
            <a:r>
              <a:rPr lang="ru-RU" sz="2400" dirty="0" err="1" smtClean="0">
                <a:latin typeface="Bahnschrift Light Condensed" panose="020B0502040204020203" pitchFamily="34" charset="0"/>
              </a:rPr>
              <a:t>Шестиярусный</a:t>
            </a:r>
            <a:r>
              <a:rPr lang="ru-RU" sz="2400" dirty="0" smtClean="0">
                <a:latin typeface="Bahnschrift Light Condensed" panose="020B0502040204020203" pitchFamily="34" charset="0"/>
              </a:rPr>
              <a:t> атриум Библиотеки Джорджа </a:t>
            </a:r>
            <a:r>
              <a:rPr lang="ru-RU" sz="2400" dirty="0" err="1" smtClean="0">
                <a:latin typeface="Bahnschrift Light Condensed" panose="020B0502040204020203" pitchFamily="34" charset="0"/>
              </a:rPr>
              <a:t>Пибоди</a:t>
            </a:r>
            <a:r>
              <a:rPr lang="ru-RU" sz="2400" dirty="0" smtClean="0">
                <a:latin typeface="Bahnschrift Light Condensed" panose="020B0502040204020203" pitchFamily="34" charset="0"/>
              </a:rPr>
              <a:t> в американском Бостоне привлекает не только любителей литературы — здесь нередко проходят свадьбы, торжественные ужины, церемонии и прочие мероприятия. Однако здание в стиле греческого возрождения с коринфскими колоннами и коваными балюстрадами интересно, в первую очередь, богатейшим собранием книг по археологии, а также британской и американской истории и литературе.</a:t>
            </a:r>
          </a:p>
        </p:txBody>
      </p:sp>
    </p:spTree>
    <p:extLst>
      <p:ext uri="{BB962C8B-B14F-4D97-AF65-F5344CB8AC3E}">
        <p14:creationId xmlns:p14="http://schemas.microsoft.com/office/powerpoint/2010/main" val="254137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312024" y="0"/>
            <a:ext cx="5879976" cy="6858000"/>
          </a:xfrm>
          <a:prstGeom prst="rect">
            <a:avLst/>
          </a:prstGeom>
          <a:solidFill>
            <a:srgbClr val="FBF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p:nvSpPr>
        <p:spPr>
          <a:xfrm>
            <a:off x="0" y="487680"/>
            <a:ext cx="12192000" cy="553998"/>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БИБЛИОТЕКА ВЕННЕСЛА, НОРВЕГИЯ</a:t>
            </a:r>
            <a:endParaRPr lang="ru-RU" sz="3000" cap="all" dirty="0">
              <a:latin typeface="Adobe Fangsong Std R" panose="02020400000000000000" pitchFamily="18" charset="-128"/>
              <a:ea typeface="Adobe Fangsong Std R" panose="02020400000000000000" pitchFamily="18" charset="-128"/>
            </a:endParaRPr>
          </a:p>
        </p:txBody>
      </p:sp>
      <p:sp>
        <p:nvSpPr>
          <p:cNvPr id="4" name="Скругленный прямоугольник 3">
            <a:hlinkClick r:id="rId2" action="ppaction://hlinksldjump"/>
          </p:cNvPr>
          <p:cNvSpPr/>
          <p:nvPr/>
        </p:nvSpPr>
        <p:spPr>
          <a:xfrm>
            <a:off x="220257" y="121920"/>
            <a:ext cx="1195070" cy="365760"/>
          </a:xfrm>
          <a:prstGeom prst="roundRect">
            <a:avLst/>
          </a:prstGeom>
          <a:noFill/>
          <a:ln w="38100">
            <a:solidFill>
              <a:srgbClr val="FBF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61" y="1196752"/>
            <a:ext cx="5905500" cy="5353050"/>
          </a:xfrm>
          <a:prstGeom prst="rect">
            <a:avLst/>
          </a:prstGeom>
        </p:spPr>
      </p:pic>
      <p:sp>
        <p:nvSpPr>
          <p:cNvPr id="6" name="TextBox 5"/>
          <p:cNvSpPr txBox="1"/>
          <p:nvPr/>
        </p:nvSpPr>
        <p:spPr>
          <a:xfrm>
            <a:off x="6384032" y="1196752"/>
            <a:ext cx="5495331" cy="5293757"/>
          </a:xfrm>
          <a:prstGeom prst="rect">
            <a:avLst/>
          </a:prstGeom>
          <a:noFill/>
        </p:spPr>
        <p:txBody>
          <a:bodyPr wrap="square" rtlCol="0">
            <a:spAutoFit/>
          </a:bodyPr>
          <a:lstStyle/>
          <a:p>
            <a:pPr algn="just"/>
            <a:r>
              <a:rPr lang="ru-RU" sz="2600" dirty="0" smtClean="0">
                <a:latin typeface="Bahnschrift Light Condensed" panose="020B0502040204020203" pitchFamily="34" charset="0"/>
              </a:rPr>
              <a:t>Библиотека </a:t>
            </a:r>
            <a:r>
              <a:rPr lang="ru-RU" sz="2600" dirty="0" err="1" smtClean="0">
                <a:latin typeface="Bahnschrift Light Condensed" panose="020B0502040204020203" pitchFamily="34" charset="0"/>
              </a:rPr>
              <a:t>Веннесла</a:t>
            </a:r>
            <a:r>
              <a:rPr lang="ru-RU" sz="2600" dirty="0" smtClean="0">
                <a:latin typeface="Bahnschrift Light Condensed" panose="020B0502040204020203" pitchFamily="34" charset="0"/>
              </a:rPr>
              <a:t> на юге Норвегии за 4 года своего существования (открыта она была в 2011 году) уже успела выиграть несколько архитектурных премий. Дизайнеры здания должны были предложить </a:t>
            </a:r>
            <a:r>
              <a:rPr lang="ru-RU" sz="2600" dirty="0" err="1" smtClean="0">
                <a:latin typeface="Bahnschrift Light Condensed" panose="020B0502040204020203" pitchFamily="34" charset="0"/>
              </a:rPr>
              <a:t>eco-friendly</a:t>
            </a:r>
            <a:r>
              <a:rPr lang="ru-RU" sz="2600" dirty="0" smtClean="0">
                <a:latin typeface="Bahnschrift Light Condensed" panose="020B0502040204020203" pitchFamily="34" charset="0"/>
              </a:rPr>
              <a:t> проект, соответствующий строжайшим правилам: главным акцентом во внутреннем помещении библиотеки стали 27 «ребер» из переработанной древесины, формирующих уникальный скелет здания и необычную структуру крыши. Сегодня библиотека является одной из главных местных достопримечательностей.</a:t>
            </a:r>
          </a:p>
        </p:txBody>
      </p:sp>
    </p:spTree>
    <p:extLst>
      <p:ext uri="{BB962C8B-B14F-4D97-AF65-F5344CB8AC3E}">
        <p14:creationId xmlns:p14="http://schemas.microsoft.com/office/powerpoint/2010/main" val="2235398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91061"/>
            <a:ext cx="12192000" cy="477054"/>
          </a:xfrm>
          <a:prstGeom prst="rect">
            <a:avLst/>
          </a:prstGeom>
          <a:noFill/>
        </p:spPr>
        <p:txBody>
          <a:bodyPr wrap="square" rtlCol="0">
            <a:spAutoFit/>
          </a:bodyPr>
          <a:lstStyle/>
          <a:p>
            <a:pPr algn="ctr"/>
            <a:r>
              <a:rPr lang="ru-RU" sz="2500" cap="all" dirty="0" smtClean="0">
                <a:latin typeface="Adobe Fangsong Std R" panose="02020400000000000000" pitchFamily="18" charset="-128"/>
                <a:ea typeface="Adobe Fangsong Std R" panose="02020400000000000000" pitchFamily="18" charset="-128"/>
              </a:rPr>
              <a:t>МОНАСТЫРСКАЯ БИБЛИОТЕКА В МЕЛЬКЕ, АВСТРИЯ</a:t>
            </a:r>
            <a:endParaRPr lang="ru-RU" sz="2500" cap="all" dirty="0">
              <a:latin typeface="Adobe Fangsong Std R" panose="02020400000000000000" pitchFamily="18" charset="-128"/>
              <a:ea typeface="Adobe Fangsong Std R" panose="02020400000000000000" pitchFamily="18" charset="-128"/>
            </a:endParaRPr>
          </a:p>
        </p:txBody>
      </p:sp>
      <p:sp>
        <p:nvSpPr>
          <p:cNvPr id="3" name="Скругленный прямоугольник 2">
            <a:hlinkClick r:id="rId2" action="ppaction://hlinksldjump"/>
          </p:cNvPr>
          <p:cNvSpPr/>
          <p:nvPr/>
        </p:nvSpPr>
        <p:spPr>
          <a:xfrm>
            <a:off x="220257" y="121920"/>
            <a:ext cx="1195070" cy="365760"/>
          </a:xfrm>
          <a:prstGeom prst="roundRect">
            <a:avLst/>
          </a:prstGeom>
          <a:noFill/>
          <a:ln w="38100">
            <a:solidFill>
              <a:srgbClr val="FBF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56" y="1268760"/>
            <a:ext cx="8018755" cy="5328592"/>
          </a:xfrm>
          <a:prstGeom prst="rect">
            <a:avLst/>
          </a:prstGeom>
        </p:spPr>
      </p:pic>
      <p:sp>
        <p:nvSpPr>
          <p:cNvPr id="5" name="TextBox 4"/>
          <p:cNvSpPr txBox="1"/>
          <p:nvPr/>
        </p:nvSpPr>
        <p:spPr>
          <a:xfrm>
            <a:off x="8328248" y="1041678"/>
            <a:ext cx="3767139" cy="5755422"/>
          </a:xfrm>
          <a:prstGeom prst="rect">
            <a:avLst/>
          </a:prstGeom>
          <a:noFill/>
        </p:spPr>
        <p:txBody>
          <a:bodyPr wrap="square" rtlCol="0">
            <a:spAutoFit/>
          </a:bodyPr>
          <a:lstStyle/>
          <a:p>
            <a:pPr algn="just"/>
            <a:r>
              <a:rPr lang="ru-RU" sz="2300" dirty="0" smtClean="0">
                <a:latin typeface="Bahnschrift Light Condensed" panose="020B0502040204020203" pitchFamily="34" charset="0"/>
              </a:rPr>
              <a:t>Уникальная в своем роде монастырская библиотека в городе </a:t>
            </a:r>
            <a:r>
              <a:rPr lang="ru-RU" sz="2300" dirty="0" err="1" smtClean="0">
                <a:latin typeface="Bahnschrift Light Condensed" panose="020B0502040204020203" pitchFamily="34" charset="0"/>
              </a:rPr>
              <a:t>Мельке</a:t>
            </a:r>
            <a:r>
              <a:rPr lang="ru-RU" sz="2300" dirty="0" smtClean="0">
                <a:latin typeface="Bahnschrift Light Condensed" panose="020B0502040204020203" pitchFamily="34" charset="0"/>
              </a:rPr>
              <a:t> включает около 100 000 единиц, в том числе и множество древних манускриптов и инкунабул, создание которых относится к периоду ранее 1500 года. Потолок главного зала библиотеки украшен фреской работы Пауля </a:t>
            </a:r>
            <a:r>
              <a:rPr lang="ru-RU" sz="2300" dirty="0" err="1" smtClean="0">
                <a:latin typeface="Bahnschrift Light Condensed" panose="020B0502040204020203" pitchFamily="34" charset="0"/>
              </a:rPr>
              <a:t>Трогера</a:t>
            </a:r>
            <a:r>
              <a:rPr lang="ru-RU" sz="2300" dirty="0" smtClean="0">
                <a:latin typeface="Bahnschrift Light Condensed" panose="020B0502040204020203" pitchFamily="34" charset="0"/>
              </a:rPr>
              <a:t>, изображающей Веру — женщину с книгой в руках в окружении ангелов. Большая часть здания в стиле барокко открыта для свободного посещения, но есть здесь и залы, скрытые от посторонних глаз.</a:t>
            </a:r>
          </a:p>
        </p:txBody>
      </p:sp>
    </p:spTree>
    <p:extLst>
      <p:ext uri="{BB962C8B-B14F-4D97-AF65-F5344CB8AC3E}">
        <p14:creationId xmlns:p14="http://schemas.microsoft.com/office/powerpoint/2010/main" val="2413352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312024" y="0"/>
            <a:ext cx="5879976" cy="6858000"/>
          </a:xfrm>
          <a:prstGeom prst="rect">
            <a:avLst/>
          </a:prstGeom>
          <a:solidFill>
            <a:srgbClr val="DB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p:cNvSpPr txBox="1"/>
          <p:nvPr/>
        </p:nvSpPr>
        <p:spPr>
          <a:xfrm>
            <a:off x="0" y="458090"/>
            <a:ext cx="12192000" cy="1015663"/>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БИБЛИОТЕКА ИМЕНИ ХОСЕ ВАСКОНСЕЛОСА, МЕКСИКА</a:t>
            </a:r>
            <a:endParaRPr lang="ru-RU" sz="3000" cap="all" dirty="0">
              <a:latin typeface="Adobe Fangsong Std R" panose="02020400000000000000" pitchFamily="18" charset="-128"/>
              <a:ea typeface="Adobe Fangsong Std R" panose="02020400000000000000" pitchFamily="18" charset="-128"/>
            </a:endParaRPr>
          </a:p>
        </p:txBody>
      </p:sp>
      <p:sp>
        <p:nvSpPr>
          <p:cNvPr id="3" name="Скругленный прямоугольник 2">
            <a:hlinkClick r:id="rId2" action="ppaction://hlinksldjump"/>
          </p:cNvPr>
          <p:cNvSpPr/>
          <p:nvPr/>
        </p:nvSpPr>
        <p:spPr>
          <a:xfrm>
            <a:off x="220257" y="121920"/>
            <a:ext cx="1195070" cy="365760"/>
          </a:xfrm>
          <a:prstGeom prst="roundRect">
            <a:avLst/>
          </a:prstGeom>
          <a:noFill/>
          <a:ln w="38100">
            <a:solidFill>
              <a:srgbClr val="DBF5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57" y="1606724"/>
            <a:ext cx="5905500" cy="5076825"/>
          </a:xfrm>
          <a:prstGeom prst="rect">
            <a:avLst/>
          </a:prstGeom>
        </p:spPr>
      </p:pic>
      <p:sp>
        <p:nvSpPr>
          <p:cNvPr id="5" name="TextBox 4"/>
          <p:cNvSpPr txBox="1"/>
          <p:nvPr/>
        </p:nvSpPr>
        <p:spPr>
          <a:xfrm>
            <a:off x="6384032" y="1604596"/>
            <a:ext cx="5495331" cy="4893647"/>
          </a:xfrm>
          <a:prstGeom prst="rect">
            <a:avLst/>
          </a:prstGeom>
          <a:noFill/>
        </p:spPr>
        <p:txBody>
          <a:bodyPr wrap="square" rtlCol="0">
            <a:spAutoFit/>
          </a:bodyPr>
          <a:lstStyle/>
          <a:p>
            <a:pPr algn="just"/>
            <a:r>
              <a:rPr lang="ru-RU" sz="2600" dirty="0" smtClean="0">
                <a:latin typeface="Bahnschrift Light Condensed" panose="020B0502040204020203" pitchFamily="34" charset="0"/>
              </a:rPr>
              <a:t>Один из самых заметных памятников современной архитектуры, Библиотека имени Хосе </a:t>
            </a:r>
            <a:r>
              <a:rPr lang="ru-RU" sz="2600" dirty="0" err="1" smtClean="0">
                <a:latin typeface="Bahnschrift Light Condensed" panose="020B0502040204020203" pitchFamily="34" charset="0"/>
              </a:rPr>
              <a:t>Васконселоса</a:t>
            </a:r>
            <a:r>
              <a:rPr lang="ru-RU" sz="2600" dirty="0" smtClean="0">
                <a:latin typeface="Bahnschrift Light Condensed" panose="020B0502040204020203" pitchFamily="34" charset="0"/>
              </a:rPr>
              <a:t> была открыта в Мехико в 2006 году. Местная пресса тут же нарекла ее «мега-библиотекой» за внушительную площадь в 38 000 квадратных метров, так что даже скелет кита в главном зале не выглядит здесь слишком громоздко. Здание выполнено из мрамора, гранита, стали, бетон и стекла. На пяти подвесных уровнях библиотеки можно найти более полумиллиона книг на любую тематику.</a:t>
            </a:r>
          </a:p>
        </p:txBody>
      </p:sp>
    </p:spTree>
    <p:extLst>
      <p:ext uri="{BB962C8B-B14F-4D97-AF65-F5344CB8AC3E}">
        <p14:creationId xmlns:p14="http://schemas.microsoft.com/office/powerpoint/2010/main" val="2901291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57" y="188640"/>
            <a:ext cx="6409556" cy="6409556"/>
          </a:xfrm>
          <a:prstGeom prst="rect">
            <a:avLst/>
          </a:prstGeom>
        </p:spPr>
      </p:pic>
      <p:sp>
        <p:nvSpPr>
          <p:cNvPr id="5" name="TextBox 4"/>
          <p:cNvSpPr txBox="1"/>
          <p:nvPr/>
        </p:nvSpPr>
        <p:spPr>
          <a:xfrm>
            <a:off x="6544632" y="836712"/>
            <a:ext cx="5663952" cy="1477328"/>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ПУБЛИЧНАЯ БИБЛИОТЕКА В ХЕЛЬСИНКИ</a:t>
            </a:r>
            <a:endParaRPr lang="ru-RU" sz="3000" cap="all" dirty="0">
              <a:latin typeface="Adobe Fangsong Std R" panose="02020400000000000000" pitchFamily="18" charset="-128"/>
              <a:ea typeface="Adobe Fangsong Std R" panose="02020400000000000000" pitchFamily="18" charset="-128"/>
            </a:endParaRPr>
          </a:p>
        </p:txBody>
      </p:sp>
      <p:sp>
        <p:nvSpPr>
          <p:cNvPr id="6" name="Скругленный прямоугольник 5">
            <a:hlinkClick r:id="rId3" action="ppaction://hlinksldjump"/>
          </p:cNvPr>
          <p:cNvSpPr/>
          <p:nvPr/>
        </p:nvSpPr>
        <p:spPr>
          <a:xfrm>
            <a:off x="6816080" y="200919"/>
            <a:ext cx="1195070" cy="365760"/>
          </a:xfrm>
          <a:prstGeom prst="roundRect">
            <a:avLst/>
          </a:prstGeom>
          <a:noFill/>
          <a:ln w="38100">
            <a:solidFill>
              <a:srgbClr val="DA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sp>
        <p:nvSpPr>
          <p:cNvPr id="7" name="TextBox 6"/>
          <p:cNvSpPr txBox="1"/>
          <p:nvPr/>
        </p:nvSpPr>
        <p:spPr>
          <a:xfrm>
            <a:off x="6816080" y="2409404"/>
            <a:ext cx="5256584" cy="4093428"/>
          </a:xfrm>
          <a:prstGeom prst="rect">
            <a:avLst/>
          </a:prstGeom>
          <a:noFill/>
        </p:spPr>
        <p:txBody>
          <a:bodyPr wrap="square" rtlCol="0">
            <a:spAutoFit/>
          </a:bodyPr>
          <a:lstStyle/>
          <a:p>
            <a:pPr algn="just"/>
            <a:r>
              <a:rPr lang="ru-RU" sz="2600" dirty="0" smtClean="0">
                <a:latin typeface="Bahnschrift Light Condensed" panose="020B0502040204020203" pitchFamily="34" charset="0"/>
              </a:rPr>
              <a:t>Городская библиотека, недавно открывшаяся в Хельсинки, называется </a:t>
            </a:r>
            <a:r>
              <a:rPr lang="ru-RU" sz="2600" dirty="0" err="1" smtClean="0">
                <a:latin typeface="Bahnschrift Light Condensed" panose="020B0502040204020203" pitchFamily="34" charset="0"/>
              </a:rPr>
              <a:t>Oodi</a:t>
            </a:r>
            <a:r>
              <a:rPr lang="ru-RU" sz="2600" dirty="0" smtClean="0">
                <a:latin typeface="Bahnschrift Light Condensed" panose="020B0502040204020203" pitchFamily="34" charset="0"/>
              </a:rPr>
              <a:t>, что переводится с финского как «ода» или «поэма». Это не просто красиво звучит, но еще и обозначает тесную связь с литературой. Автором проекта здания площадью целых 17 тысяч квадратных метров, расположившегося напротив финского парламента, выступила местная студия ALA </a:t>
            </a:r>
            <a:r>
              <a:rPr lang="ru-RU" sz="2600" dirty="0" err="1" smtClean="0">
                <a:latin typeface="Bahnschrift Light Condensed" panose="020B0502040204020203" pitchFamily="34" charset="0"/>
              </a:rPr>
              <a:t>Architects</a:t>
            </a:r>
            <a:r>
              <a:rPr lang="ru-RU" sz="2600" dirty="0" smtClean="0">
                <a:latin typeface="Bahnschrift Light Condensed" panose="020B0502040204020203" pitchFamily="34" charset="0"/>
              </a:rPr>
              <a:t>.</a:t>
            </a:r>
          </a:p>
        </p:txBody>
      </p:sp>
    </p:spTree>
    <p:extLst>
      <p:ext uri="{BB962C8B-B14F-4D97-AF65-F5344CB8AC3E}">
        <p14:creationId xmlns:p14="http://schemas.microsoft.com/office/powerpoint/2010/main" val="1780155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692696"/>
            <a:ext cx="3995936" cy="5993904"/>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16" y="692696"/>
            <a:ext cx="7560840" cy="4256022"/>
          </a:xfrm>
          <a:prstGeom prst="rect">
            <a:avLst/>
          </a:prstGeom>
        </p:spPr>
      </p:pic>
      <p:sp>
        <p:nvSpPr>
          <p:cNvPr id="4" name="TextBox 3"/>
          <p:cNvSpPr txBox="1"/>
          <p:nvPr/>
        </p:nvSpPr>
        <p:spPr>
          <a:xfrm>
            <a:off x="0" y="118418"/>
            <a:ext cx="12192000" cy="400110"/>
          </a:xfrm>
          <a:prstGeom prst="rect">
            <a:avLst/>
          </a:prstGeom>
          <a:noFill/>
        </p:spPr>
        <p:txBody>
          <a:bodyPr wrap="square" rtlCol="0">
            <a:spAutoFit/>
          </a:bodyPr>
          <a:lstStyle/>
          <a:p>
            <a:pPr algn="ctr"/>
            <a:r>
              <a:rPr lang="ru-RU" sz="2000" cap="all" dirty="0" smtClean="0">
                <a:latin typeface="Adobe Fangsong Std R" panose="02020400000000000000" pitchFamily="18" charset="-128"/>
                <a:ea typeface="Adobe Fangsong Std R" panose="02020400000000000000" pitchFamily="18" charset="-128"/>
              </a:rPr>
              <a:t>ЦЕНТРАЛЬНАЯ ГОРОДСКАЯ БИБЛИОТЕКА LIBRARY PLAZA В КАЛГАРИ</a:t>
            </a:r>
            <a:endParaRPr lang="ru-RU" sz="2000" cap="all" dirty="0">
              <a:latin typeface="Adobe Fangsong Std R" panose="02020400000000000000" pitchFamily="18" charset="-128"/>
              <a:ea typeface="Adobe Fangsong Std R" panose="02020400000000000000" pitchFamily="18" charset="-128"/>
            </a:endParaRPr>
          </a:p>
        </p:txBody>
      </p:sp>
      <p:sp>
        <p:nvSpPr>
          <p:cNvPr id="5" name="TextBox 4"/>
          <p:cNvSpPr txBox="1"/>
          <p:nvPr/>
        </p:nvSpPr>
        <p:spPr>
          <a:xfrm>
            <a:off x="4439816" y="4948718"/>
            <a:ext cx="7632848" cy="1692771"/>
          </a:xfrm>
          <a:prstGeom prst="rect">
            <a:avLst/>
          </a:prstGeom>
          <a:noFill/>
        </p:spPr>
        <p:txBody>
          <a:bodyPr wrap="square" rtlCol="0">
            <a:spAutoFit/>
          </a:bodyPr>
          <a:lstStyle/>
          <a:p>
            <a:pPr algn="just"/>
            <a:r>
              <a:rPr lang="ru-RU" sz="2600" dirty="0" smtClean="0">
                <a:latin typeface="Bahnschrift Light Condensed" panose="020B0502040204020203" pitchFamily="34" charset="0"/>
              </a:rPr>
              <a:t>В Калгари завершился масштабный проект, работа над которыми велась с 2013 года. Здание центральной городской библиотеки </a:t>
            </a:r>
            <a:r>
              <a:rPr lang="ru-RU" sz="2600" dirty="0" err="1" smtClean="0">
                <a:latin typeface="Bahnschrift Light Condensed" panose="020B0502040204020203" pitchFamily="34" charset="0"/>
              </a:rPr>
              <a:t>Library</a:t>
            </a:r>
            <a:r>
              <a:rPr lang="ru-RU" sz="2600" dirty="0" smtClean="0">
                <a:latin typeface="Bahnschrift Light Condensed" panose="020B0502040204020203" pitchFamily="34" charset="0"/>
              </a:rPr>
              <a:t> </a:t>
            </a:r>
            <a:r>
              <a:rPr lang="ru-RU" sz="2600" dirty="0" err="1" smtClean="0">
                <a:latin typeface="Bahnschrift Light Condensed" panose="020B0502040204020203" pitchFamily="34" charset="0"/>
              </a:rPr>
              <a:t>Plaza</a:t>
            </a:r>
            <a:r>
              <a:rPr lang="ru-RU" sz="2600" dirty="0" smtClean="0">
                <a:latin typeface="Bahnschrift Light Condensed" panose="020B0502040204020203" pitchFamily="34" charset="0"/>
              </a:rPr>
              <a:t> в канадском Калгари, спроектированное бюро </a:t>
            </a:r>
            <a:r>
              <a:rPr lang="ru-RU" sz="2600" dirty="0" err="1" smtClean="0">
                <a:latin typeface="Bahnschrift Light Condensed" panose="020B0502040204020203" pitchFamily="34" charset="0"/>
              </a:rPr>
              <a:t>Snøhetta</a:t>
            </a:r>
            <a:r>
              <a:rPr lang="ru-RU" sz="2600" dirty="0" smtClean="0">
                <a:latin typeface="Bahnschrift Light Condensed" panose="020B0502040204020203" pitchFamily="34" charset="0"/>
              </a:rPr>
              <a:t>, официально открылось 1 ноября 2018 года.</a:t>
            </a:r>
          </a:p>
        </p:txBody>
      </p:sp>
      <p:sp>
        <p:nvSpPr>
          <p:cNvPr id="6" name="Скругленный прямоугольник 5">
            <a:hlinkClick r:id="rId4" action="ppaction://hlinksldjump"/>
          </p:cNvPr>
          <p:cNvSpPr/>
          <p:nvPr/>
        </p:nvSpPr>
        <p:spPr>
          <a:xfrm>
            <a:off x="10805586" y="6316440"/>
            <a:ext cx="1195070" cy="365760"/>
          </a:xfrm>
          <a:prstGeom prst="roundRect">
            <a:avLst/>
          </a:prstGeom>
          <a:noFill/>
          <a:ln w="38100">
            <a:solidFill>
              <a:srgbClr val="DA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spTree>
    <p:extLst>
      <p:ext uri="{BB962C8B-B14F-4D97-AF65-F5344CB8AC3E}">
        <p14:creationId xmlns:p14="http://schemas.microsoft.com/office/powerpoint/2010/main" val="658245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9656" y="2636912"/>
            <a:ext cx="5976664" cy="923330"/>
          </a:xfrm>
          <a:prstGeom prst="rect">
            <a:avLst/>
          </a:prstGeom>
        </p:spPr>
        <p:txBody>
          <a:bodyPr wrap="square">
            <a:spAutoFit/>
          </a:bodyPr>
          <a:lstStyle/>
          <a:p>
            <a:pPr algn="ctr"/>
            <a:r>
              <a:rPr lang="ru-RU" sz="5400" dirty="0" smtClean="0">
                <a:latin typeface="Bahnschrift Light Condensed" panose="020B0502040204020203" pitchFamily="34" charset="0"/>
              </a:rPr>
              <a:t>Спасибо за внимание!</a:t>
            </a:r>
            <a:endParaRPr lang="ru-RU" sz="5400" dirty="0"/>
          </a:p>
        </p:txBody>
      </p:sp>
    </p:spTree>
    <p:extLst>
      <p:ext uri="{BB962C8B-B14F-4D97-AF65-F5344CB8AC3E}">
        <p14:creationId xmlns:p14="http://schemas.microsoft.com/office/powerpoint/2010/main" val="117980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076792" y="0"/>
            <a:ext cx="6115208"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p:cNvSpPr txBox="1"/>
          <p:nvPr/>
        </p:nvSpPr>
        <p:spPr>
          <a:xfrm>
            <a:off x="0" y="640726"/>
            <a:ext cx="12192000" cy="553998"/>
          </a:xfrm>
          <a:prstGeom prst="rect">
            <a:avLst/>
          </a:prstGeom>
          <a:noFill/>
        </p:spPr>
        <p:txBody>
          <a:bodyPr wrap="square" rtlCol="0">
            <a:spAutoFit/>
          </a:bodyPr>
          <a:lstStyle/>
          <a:p>
            <a:pPr algn="ctr"/>
            <a:r>
              <a:rPr lang="ru-RU" sz="3000" cap="all" dirty="0">
                <a:latin typeface="Adobe Fangsong Std R" panose="02020400000000000000" pitchFamily="18" charset="-128"/>
                <a:ea typeface="Adobe Fangsong Std R" panose="02020400000000000000" pitchFamily="18" charset="-128"/>
              </a:rPr>
              <a:t>АПОСТОЛЬСКАЯ БИБЛИОТЕКА </a:t>
            </a:r>
            <a:r>
              <a:rPr lang="ru-RU" sz="3000" cap="all" dirty="0" smtClean="0">
                <a:latin typeface="Adobe Fangsong Std R" panose="02020400000000000000" pitchFamily="18" charset="-128"/>
                <a:ea typeface="Adobe Fangsong Std R" panose="02020400000000000000" pitchFamily="18" charset="-128"/>
              </a:rPr>
              <a:t>ВАТИКАНА</a:t>
            </a:r>
            <a:endParaRPr lang="ru-RU" sz="3000" cap="all" dirty="0">
              <a:latin typeface="Adobe Fangsong Std R" panose="02020400000000000000" pitchFamily="18" charset="-128"/>
              <a:ea typeface="Adobe Fangsong Std R" panose="02020400000000000000" pitchFamily="18" charset="-128"/>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8444" y="4518681"/>
            <a:ext cx="3634833" cy="2726124"/>
          </a:xfrm>
          <a:prstGeom prst="rect">
            <a:avLst/>
          </a:prstGeom>
        </p:spPr>
      </p:pic>
      <p:sp>
        <p:nvSpPr>
          <p:cNvPr id="4" name="TextBox 3"/>
          <p:cNvSpPr txBox="1"/>
          <p:nvPr/>
        </p:nvSpPr>
        <p:spPr>
          <a:xfrm>
            <a:off x="6482080" y="1411903"/>
            <a:ext cx="5486400" cy="4708981"/>
          </a:xfrm>
          <a:prstGeom prst="rect">
            <a:avLst/>
          </a:prstGeom>
          <a:noFill/>
        </p:spPr>
        <p:txBody>
          <a:bodyPr wrap="square" rtlCol="0">
            <a:spAutoFit/>
          </a:bodyPr>
          <a:lstStyle/>
          <a:p>
            <a:pPr algn="just"/>
            <a:r>
              <a:rPr lang="ru-RU" sz="2500" dirty="0">
                <a:latin typeface="Bahnschrift Light Condensed" panose="020B0502040204020203" pitchFamily="34" charset="0"/>
                <a:ea typeface="Adobe Fangsong Std R" panose="02020400000000000000" pitchFamily="18" charset="-128"/>
              </a:rPr>
              <a:t>Интерьеры великолепной </a:t>
            </a:r>
            <a:r>
              <a:rPr lang="ru-RU" sz="2500" dirty="0" err="1">
                <a:latin typeface="Bahnschrift Light Condensed" panose="020B0502040204020203" pitchFamily="34" charset="0"/>
                <a:ea typeface="Adobe Fangsong Std R" panose="02020400000000000000" pitchFamily="18" charset="-128"/>
              </a:rPr>
              <a:t>Ватиканской</a:t>
            </a:r>
            <a:r>
              <a:rPr lang="ru-RU" sz="2500" dirty="0">
                <a:latin typeface="Bahnschrift Light Condensed" panose="020B0502040204020203" pitchFamily="34" charset="0"/>
                <a:ea typeface="Adobe Fangsong Std R" panose="02020400000000000000" pitchFamily="18" charset="-128"/>
              </a:rPr>
              <a:t> апостольской библиотеки многие могли видеть в сериале «Молодой Папа» Паоло </a:t>
            </a:r>
            <a:r>
              <a:rPr lang="ru-RU" sz="2500" dirty="0" err="1">
                <a:latin typeface="Bahnschrift Light Condensed" panose="020B0502040204020203" pitchFamily="34" charset="0"/>
                <a:ea typeface="Adobe Fangsong Std R" panose="02020400000000000000" pitchFamily="18" charset="-128"/>
              </a:rPr>
              <a:t>Соррентино</a:t>
            </a:r>
            <a:r>
              <a:rPr lang="ru-RU" sz="2500" dirty="0">
                <a:latin typeface="Bahnschrift Light Condensed" panose="020B0502040204020203" pitchFamily="34" charset="0"/>
                <a:ea typeface="Adobe Fangsong Std R" panose="02020400000000000000" pitchFamily="18" charset="-128"/>
              </a:rPr>
              <a:t>. Она восходит к временам Папы </a:t>
            </a:r>
            <a:r>
              <a:rPr lang="ru-RU" sz="2500" dirty="0" err="1">
                <a:latin typeface="Bahnschrift Light Condensed" panose="020B0502040204020203" pitchFamily="34" charset="0"/>
                <a:ea typeface="Adobe Fangsong Std R" panose="02020400000000000000" pitchFamily="18" charset="-128"/>
              </a:rPr>
              <a:t>Сикста</a:t>
            </a:r>
            <a:r>
              <a:rPr lang="ru-RU" sz="2500" dirty="0">
                <a:latin typeface="Bahnschrift Light Condensed" panose="020B0502040204020203" pitchFamily="34" charset="0"/>
                <a:ea typeface="Adobe Fangsong Std R" panose="02020400000000000000" pitchFamily="18" charset="-128"/>
              </a:rPr>
              <a:t> V (1521–1590), который приказал построить новое здание для многотысячного собрания рукописей. Сегодня ее фонды насчитывают порядка 1 600 000 печатных изданий, 150 000 манускриптов, 8300 инкунабул, более 100 000 гравюр и </a:t>
            </a:r>
            <a:r>
              <a:rPr lang="ru-RU" sz="2500" dirty="0" err="1">
                <a:latin typeface="Bahnschrift Light Condensed" panose="020B0502040204020203" pitchFamily="34" charset="0"/>
                <a:ea typeface="Adobe Fangsong Std R" panose="02020400000000000000" pitchFamily="18" charset="-128"/>
              </a:rPr>
              <a:t>географическихъ</a:t>
            </a:r>
            <a:r>
              <a:rPr lang="ru-RU" sz="2500" dirty="0">
                <a:latin typeface="Bahnschrift Light Condensed" panose="020B0502040204020203" pitchFamily="34" charset="0"/>
                <a:ea typeface="Adobe Fangsong Std R" panose="02020400000000000000" pitchFamily="18" charset="-128"/>
              </a:rPr>
              <a:t> карт, 300 000 монет и медалей. При библиотеке работает реставрационная мастерская и школа библиотекарей.</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 y="1521143"/>
            <a:ext cx="5758022" cy="2888298"/>
          </a:xfrm>
          <a:prstGeom prst="rect">
            <a:avLst/>
          </a:prstGeom>
        </p:spPr>
      </p:pic>
      <p:sp>
        <p:nvSpPr>
          <p:cNvPr id="7" name="Скругленный прямоугольник 6">
            <a:hlinkClick r:id="rId4" action="ppaction://hlinksldjump"/>
          </p:cNvPr>
          <p:cNvSpPr/>
          <p:nvPr/>
        </p:nvSpPr>
        <p:spPr>
          <a:xfrm>
            <a:off x="196850" y="121920"/>
            <a:ext cx="1195070" cy="36576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sp>
        <p:nvSpPr>
          <p:cNvPr id="8" name="Скругленный прямоугольник 7">
            <a:hlinkClick r:id="rId5" action="ppaction://hlinksldjump"/>
          </p:cNvPr>
          <p:cNvSpPr/>
          <p:nvPr/>
        </p:nvSpPr>
        <p:spPr>
          <a:xfrm>
            <a:off x="10768265" y="6306562"/>
            <a:ext cx="1195070" cy="36576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ЕЩЕ</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sp>
        <p:nvSpPr>
          <p:cNvPr id="11" name="TextBox 10"/>
          <p:cNvSpPr txBox="1"/>
          <p:nvPr/>
        </p:nvSpPr>
        <p:spPr>
          <a:xfrm>
            <a:off x="1829950" y="4518681"/>
            <a:ext cx="2491819" cy="215444"/>
          </a:xfrm>
          <a:prstGeom prst="rect">
            <a:avLst/>
          </a:prstGeom>
          <a:noFill/>
        </p:spPr>
        <p:txBody>
          <a:bodyPr wrap="square" rtlCol="0">
            <a:spAutoFit/>
          </a:bodyPr>
          <a:lstStyle/>
          <a:p>
            <a:r>
              <a:rPr lang="ru-RU" sz="800" dirty="0" smtClean="0">
                <a:latin typeface="Adobe Fangsong Std R" panose="02020400000000000000" pitchFamily="18" charset="-128"/>
                <a:ea typeface="Adobe Fangsong Std R" panose="02020400000000000000" pitchFamily="18" charset="-128"/>
              </a:rPr>
              <a:t>ФОТО: МАССИМО ЛИСТРИ/</a:t>
            </a:r>
            <a:r>
              <a:rPr lang="en-US" sz="800" dirty="0" smtClean="0">
                <a:latin typeface="Adobe Fangsong Std R" panose="02020400000000000000" pitchFamily="18" charset="-128"/>
                <a:ea typeface="Adobe Fangsong Std R" panose="02020400000000000000" pitchFamily="18" charset="-128"/>
              </a:rPr>
              <a:t>TASCHEN</a:t>
            </a:r>
            <a:endParaRPr lang="ru-RU" sz="800" dirty="0">
              <a:latin typeface="Adobe Fangsong Std R" panose="02020400000000000000" pitchFamily="18" charset="-128"/>
              <a:ea typeface="Adobe Fangsong Std R" panose="02020400000000000000" pitchFamily="18" charset="-128"/>
            </a:endParaRPr>
          </a:p>
        </p:txBody>
      </p:sp>
    </p:spTree>
    <p:extLst>
      <p:ext uri="{BB962C8B-B14F-4D97-AF65-F5344CB8AC3E}">
        <p14:creationId xmlns:p14="http://schemas.microsoft.com/office/powerpoint/2010/main" val="2992102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56" y="130822"/>
            <a:ext cx="4130484" cy="6175740"/>
          </a:xfrm>
          <a:prstGeom prst="rect">
            <a:avLst/>
          </a:prstGeom>
        </p:spPr>
      </p:pic>
      <p:sp>
        <p:nvSpPr>
          <p:cNvPr id="8" name="TextBox 7"/>
          <p:cNvSpPr txBox="1"/>
          <p:nvPr/>
        </p:nvSpPr>
        <p:spPr>
          <a:xfrm>
            <a:off x="4754880" y="731520"/>
            <a:ext cx="7437119" cy="1477328"/>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БИБЛИОТЕКА АББАТСТВА АДМОНТ, АВСТРИЯ</a:t>
            </a:r>
            <a:endParaRPr lang="ru-RU" sz="3000" cap="all" dirty="0">
              <a:latin typeface="Adobe Fangsong Std R" panose="02020400000000000000" pitchFamily="18" charset="-128"/>
              <a:ea typeface="Adobe Fangsong Std R" panose="02020400000000000000" pitchFamily="18" charset="-128"/>
            </a:endParaRPr>
          </a:p>
        </p:txBody>
      </p:sp>
      <p:sp>
        <p:nvSpPr>
          <p:cNvPr id="10" name="TextBox 9"/>
          <p:cNvSpPr txBox="1"/>
          <p:nvPr/>
        </p:nvSpPr>
        <p:spPr>
          <a:xfrm>
            <a:off x="4754880" y="2452688"/>
            <a:ext cx="7213600" cy="3939540"/>
          </a:xfrm>
          <a:prstGeom prst="rect">
            <a:avLst/>
          </a:prstGeom>
          <a:noFill/>
        </p:spPr>
        <p:txBody>
          <a:bodyPr wrap="square" rtlCol="0">
            <a:spAutoFit/>
          </a:bodyPr>
          <a:lstStyle/>
          <a:p>
            <a:pPr algn="just"/>
            <a:r>
              <a:rPr lang="ru-RU" sz="2500" dirty="0">
                <a:latin typeface="Bahnschrift Light Condensed" panose="020B0502040204020203" pitchFamily="34" charset="0"/>
              </a:rPr>
              <a:t>Самая крупная в мире монастырская библиотека была построена в 1776 году на берегу австрийской реки </a:t>
            </a:r>
            <a:r>
              <a:rPr lang="ru-RU" sz="2500" dirty="0" err="1">
                <a:latin typeface="Bahnschrift Light Condensed" panose="020B0502040204020203" pitchFamily="34" charset="0"/>
              </a:rPr>
              <a:t>Энс</a:t>
            </a:r>
            <a:r>
              <a:rPr lang="ru-RU" sz="2500" dirty="0">
                <a:latin typeface="Bahnschrift Light Condensed" panose="020B0502040204020203" pitchFamily="34" charset="0"/>
              </a:rPr>
              <a:t>. Главный зал длиной 70 метров, шириной 14 метров и высотой 13 метров венчают семь куполов расписанных фресками </a:t>
            </a:r>
            <a:r>
              <a:rPr lang="ru-RU" sz="2500" dirty="0" err="1">
                <a:latin typeface="Bahnschrift Light Condensed" panose="020B0502040204020203" pitchFamily="34" charset="0"/>
              </a:rPr>
              <a:t>Бартоломео</a:t>
            </a:r>
            <a:r>
              <a:rPr lang="ru-RU" sz="2500" dirty="0">
                <a:latin typeface="Bahnschrift Light Condensed" panose="020B0502040204020203" pitchFamily="34" charset="0"/>
              </a:rPr>
              <a:t> </a:t>
            </a:r>
            <a:r>
              <a:rPr lang="ru-RU" sz="2500" dirty="0" err="1">
                <a:latin typeface="Bahnschrift Light Condensed" panose="020B0502040204020203" pitchFamily="34" charset="0"/>
              </a:rPr>
              <a:t>Альтомонте</a:t>
            </a:r>
            <a:r>
              <a:rPr lang="ru-RU" sz="2500" dirty="0">
                <a:latin typeface="Bahnschrift Light Condensed" panose="020B0502040204020203" pitchFamily="34" charset="0"/>
              </a:rPr>
              <a:t>. Интерьер выполнен в лучших традициях стиля барокко в белых и золотых тонах, а скульптуры, украшающие внутреннее помещение, на самом деле, сделаны из дерева и покрыты бронзовой краской.</a:t>
            </a:r>
          </a:p>
          <a:p>
            <a:pPr algn="just"/>
            <a:r>
              <a:rPr lang="ru-RU" sz="2500" dirty="0" smtClean="0">
                <a:latin typeface="Bahnschrift Light Condensed" panose="020B0502040204020203" pitchFamily="34" charset="0"/>
              </a:rPr>
              <a:t/>
            </a:r>
            <a:br>
              <a:rPr lang="ru-RU" sz="2500" dirty="0" smtClean="0">
                <a:latin typeface="Bahnschrift Light Condensed" panose="020B0502040204020203" pitchFamily="34" charset="0"/>
              </a:rPr>
            </a:br>
            <a:endParaRPr lang="ru-RU" sz="2500" dirty="0">
              <a:latin typeface="Bahnschrift Light Condensed" panose="020B0502040204020203" pitchFamily="34" charset="0"/>
            </a:endParaRPr>
          </a:p>
        </p:txBody>
      </p:sp>
      <p:sp>
        <p:nvSpPr>
          <p:cNvPr id="12" name="Скругленный прямоугольник 11">
            <a:hlinkClick r:id="rId3" action="ppaction://hlinksldjump"/>
          </p:cNvPr>
          <p:cNvSpPr/>
          <p:nvPr/>
        </p:nvSpPr>
        <p:spPr>
          <a:xfrm>
            <a:off x="4754880" y="121920"/>
            <a:ext cx="1195070" cy="36576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sp>
        <p:nvSpPr>
          <p:cNvPr id="14" name="TextBox 13"/>
          <p:cNvSpPr txBox="1"/>
          <p:nvPr/>
        </p:nvSpPr>
        <p:spPr>
          <a:xfrm>
            <a:off x="1047488" y="6456878"/>
            <a:ext cx="2491819" cy="215444"/>
          </a:xfrm>
          <a:prstGeom prst="rect">
            <a:avLst/>
          </a:prstGeom>
          <a:noFill/>
        </p:spPr>
        <p:txBody>
          <a:bodyPr wrap="square" rtlCol="0">
            <a:spAutoFit/>
          </a:bodyPr>
          <a:lstStyle/>
          <a:p>
            <a:r>
              <a:rPr lang="ru-RU" sz="800" dirty="0" smtClean="0">
                <a:latin typeface="Adobe Fangsong Std R" panose="02020400000000000000" pitchFamily="18" charset="-128"/>
                <a:ea typeface="Adobe Fangsong Std R" panose="02020400000000000000" pitchFamily="18" charset="-128"/>
              </a:rPr>
              <a:t>ФОТО: МАССИМО ЛИСТРИ/</a:t>
            </a:r>
            <a:r>
              <a:rPr lang="en-US" sz="800" dirty="0" smtClean="0">
                <a:latin typeface="Adobe Fangsong Std R" panose="02020400000000000000" pitchFamily="18" charset="-128"/>
                <a:ea typeface="Adobe Fangsong Std R" panose="02020400000000000000" pitchFamily="18" charset="-128"/>
              </a:rPr>
              <a:t>TASCHEN</a:t>
            </a:r>
            <a:endParaRPr lang="ru-RU" sz="800" dirty="0">
              <a:latin typeface="Adobe Fangsong Std R" panose="02020400000000000000" pitchFamily="18" charset="-128"/>
              <a:ea typeface="Adobe Fangsong Std R" panose="02020400000000000000" pitchFamily="18" charset="-128"/>
            </a:endParaRPr>
          </a:p>
        </p:txBody>
      </p:sp>
      <p:sp>
        <p:nvSpPr>
          <p:cNvPr id="15" name="Скругленный прямоугольник 14">
            <a:hlinkClick r:id="rId4" action="ppaction://hlinksldjump"/>
          </p:cNvPr>
          <p:cNvSpPr/>
          <p:nvPr/>
        </p:nvSpPr>
        <p:spPr>
          <a:xfrm>
            <a:off x="10768265" y="6306562"/>
            <a:ext cx="1195070" cy="36576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ЕЩЕ</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spTree>
    <p:extLst>
      <p:ext uri="{BB962C8B-B14F-4D97-AF65-F5344CB8AC3E}">
        <p14:creationId xmlns:p14="http://schemas.microsoft.com/office/powerpoint/2010/main" val="2504335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6312024" y="0"/>
            <a:ext cx="587997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0" y="640726"/>
            <a:ext cx="12192000" cy="553998"/>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ГОРОДСКАЯ БИБЛИОТЕКА В ВЫБОРГЕ</a:t>
            </a:r>
            <a:endParaRPr lang="ru-RU" sz="3000" cap="all" dirty="0">
              <a:latin typeface="Adobe Fangsong Std R" panose="02020400000000000000" pitchFamily="18" charset="-128"/>
              <a:ea typeface="Adobe Fangsong Std R" panose="02020400000000000000" pitchFamily="18" charset="-128"/>
            </a:endParaRPr>
          </a:p>
        </p:txBody>
      </p:sp>
      <p:sp>
        <p:nvSpPr>
          <p:cNvPr id="4" name="Скругленный прямоугольник 3">
            <a:hlinkClick r:id="rId2" action="ppaction://hlinksldjump"/>
          </p:cNvPr>
          <p:cNvSpPr/>
          <p:nvPr/>
        </p:nvSpPr>
        <p:spPr>
          <a:xfrm>
            <a:off x="196850" y="121920"/>
            <a:ext cx="1195070" cy="36576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sp>
        <p:nvSpPr>
          <p:cNvPr id="5" name="Скругленный прямоугольник 4">
            <a:hlinkClick r:id="rId3" action="ppaction://hlinksldjump"/>
          </p:cNvPr>
          <p:cNvSpPr/>
          <p:nvPr/>
        </p:nvSpPr>
        <p:spPr>
          <a:xfrm>
            <a:off x="10768265" y="6306562"/>
            <a:ext cx="1195070" cy="36576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ЕЩЕ</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sp>
        <p:nvSpPr>
          <p:cNvPr id="6" name="TextBox 5"/>
          <p:cNvSpPr txBox="1"/>
          <p:nvPr/>
        </p:nvSpPr>
        <p:spPr>
          <a:xfrm>
            <a:off x="6312024" y="1194724"/>
            <a:ext cx="5486400" cy="4708981"/>
          </a:xfrm>
          <a:prstGeom prst="rect">
            <a:avLst/>
          </a:prstGeom>
          <a:noFill/>
        </p:spPr>
        <p:txBody>
          <a:bodyPr wrap="square" rtlCol="0">
            <a:spAutoFit/>
          </a:bodyPr>
          <a:lstStyle/>
          <a:p>
            <a:pPr algn="just"/>
            <a:r>
              <a:rPr lang="ru-RU" sz="2000" dirty="0" smtClean="0">
                <a:latin typeface="Bahnschrift Light Condensed" panose="020B0502040204020203" pitchFamily="34" charset="0"/>
                <a:ea typeface="Adobe Fangsong Std R" panose="02020400000000000000" pitchFamily="18" charset="-128"/>
              </a:rPr>
              <a:t>Центральная городская библиотека Выборга — единственная постройка великого финского архитектора </a:t>
            </a:r>
            <a:r>
              <a:rPr lang="ru-RU" sz="2000" dirty="0" err="1" smtClean="0">
                <a:latin typeface="Bahnschrift Light Condensed" panose="020B0502040204020203" pitchFamily="34" charset="0"/>
                <a:ea typeface="Adobe Fangsong Std R" panose="02020400000000000000" pitchFamily="18" charset="-128"/>
              </a:rPr>
              <a:t>Алвара</a:t>
            </a:r>
            <a:r>
              <a:rPr lang="ru-RU" sz="2000" dirty="0" smtClean="0">
                <a:latin typeface="Bahnschrift Light Condensed" panose="020B0502040204020203" pitchFamily="34" charset="0"/>
                <a:ea typeface="Adobe Fangsong Std R" panose="02020400000000000000" pitchFamily="18" charset="-128"/>
              </a:rPr>
              <a:t> </a:t>
            </a:r>
            <a:r>
              <a:rPr lang="ru-RU" sz="2000" dirty="0" err="1" smtClean="0">
                <a:latin typeface="Bahnschrift Light Condensed" panose="020B0502040204020203" pitchFamily="34" charset="0"/>
                <a:ea typeface="Adobe Fangsong Std R" panose="02020400000000000000" pitchFamily="18" charset="-128"/>
              </a:rPr>
              <a:t>Аалто</a:t>
            </a:r>
            <a:r>
              <a:rPr lang="ru-RU" sz="2000" dirty="0" smtClean="0">
                <a:latin typeface="Bahnschrift Light Condensed" panose="020B0502040204020203" pitchFamily="34" charset="0"/>
                <a:ea typeface="Adobe Fangsong Std R" panose="02020400000000000000" pitchFamily="18" charset="-128"/>
              </a:rPr>
              <a:t> (</a:t>
            </a:r>
            <a:r>
              <a:rPr lang="ru-RU" sz="2000" dirty="0" err="1" smtClean="0">
                <a:latin typeface="Bahnschrift Light Condensed" panose="020B0502040204020203" pitchFamily="34" charset="0"/>
                <a:ea typeface="Adobe Fangsong Std R" panose="02020400000000000000" pitchFamily="18" charset="-128"/>
              </a:rPr>
              <a:t>Alvar</a:t>
            </a:r>
            <a:r>
              <a:rPr lang="ru-RU" sz="2000" dirty="0" smtClean="0">
                <a:latin typeface="Bahnschrift Light Condensed" panose="020B0502040204020203" pitchFamily="34" charset="0"/>
                <a:ea typeface="Adobe Fangsong Std R" panose="02020400000000000000" pitchFamily="18" charset="-128"/>
              </a:rPr>
              <a:t> </a:t>
            </a:r>
            <a:r>
              <a:rPr lang="ru-RU" sz="2000" dirty="0" err="1" smtClean="0">
                <a:latin typeface="Bahnschrift Light Condensed" panose="020B0502040204020203" pitchFamily="34" charset="0"/>
                <a:ea typeface="Adobe Fangsong Std R" panose="02020400000000000000" pitchFamily="18" charset="-128"/>
              </a:rPr>
              <a:t>Aalto</a:t>
            </a:r>
            <a:r>
              <a:rPr lang="ru-RU" sz="2000" dirty="0" smtClean="0">
                <a:latin typeface="Bahnschrift Light Condensed" panose="020B0502040204020203" pitchFamily="34" charset="0"/>
                <a:ea typeface="Adobe Fangsong Std R" panose="02020400000000000000" pitchFamily="18" charset="-128"/>
              </a:rPr>
              <a:t>) на территории России. Конкурс на ее строительство </a:t>
            </a:r>
            <a:r>
              <a:rPr lang="ru-RU" sz="2000" dirty="0" err="1" smtClean="0">
                <a:latin typeface="Bahnschrift Light Condensed" panose="020B0502040204020203" pitchFamily="34" charset="0"/>
                <a:ea typeface="Adobe Fangsong Std R" panose="02020400000000000000" pitchFamily="18" charset="-128"/>
              </a:rPr>
              <a:t>Алвар</a:t>
            </a:r>
            <a:r>
              <a:rPr lang="ru-RU" sz="2000" dirty="0" smtClean="0">
                <a:latin typeface="Bahnschrift Light Condensed" panose="020B0502040204020203" pitchFamily="34" charset="0"/>
                <a:ea typeface="Adobe Fangsong Std R" panose="02020400000000000000" pitchFamily="18" charset="-128"/>
              </a:rPr>
              <a:t> </a:t>
            </a:r>
            <a:r>
              <a:rPr lang="ru-RU" sz="2000" dirty="0" err="1" smtClean="0">
                <a:latin typeface="Bahnschrift Light Condensed" panose="020B0502040204020203" pitchFamily="34" charset="0"/>
                <a:ea typeface="Adobe Fangsong Std R" panose="02020400000000000000" pitchFamily="18" charset="-128"/>
              </a:rPr>
              <a:t>Аалто</a:t>
            </a:r>
            <a:r>
              <a:rPr lang="ru-RU" sz="2000" dirty="0" smtClean="0">
                <a:latin typeface="Bahnschrift Light Condensed" panose="020B0502040204020203" pitchFamily="34" charset="0"/>
                <a:ea typeface="Adobe Fangsong Std R" panose="02020400000000000000" pitchFamily="18" charset="-128"/>
              </a:rPr>
              <a:t> выиграл еще в 1927 году, но приступить к строительству удалось далеко не сразу: то не было средств, то протестовали местные жители, недовольные стройкой посреди городского парка. В итоге библиотека была достроена и открыта только в 1935 году, зато проект получился поистине революционным для своего времени. Книги на специальном лифте поднимались из хранилища до балкона, где летом можно было читать на свежем воздухе, освещение абонементного зала осуществлялось через специальные световые фонари в потолке, а волнообразный потолок лекционного зала обеспечивал уникальную акустику. </a:t>
            </a:r>
            <a:endParaRPr lang="ru-RU" sz="2000" dirty="0">
              <a:latin typeface="Bahnschrift Light Condensed" panose="020B0502040204020203" pitchFamily="34" charset="0"/>
              <a:ea typeface="Adobe Fangsong Std R" panose="02020400000000000000" pitchFamily="18" charset="-128"/>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942" y="1347770"/>
            <a:ext cx="5905500" cy="4133850"/>
          </a:xfrm>
          <a:prstGeom prst="rect">
            <a:avLst/>
          </a:prstGeom>
        </p:spPr>
      </p:pic>
      <p:sp>
        <p:nvSpPr>
          <p:cNvPr id="8" name="TextBox 7"/>
          <p:cNvSpPr txBox="1"/>
          <p:nvPr/>
        </p:nvSpPr>
        <p:spPr>
          <a:xfrm>
            <a:off x="414239" y="5683677"/>
            <a:ext cx="5519936" cy="215444"/>
          </a:xfrm>
          <a:prstGeom prst="rect">
            <a:avLst/>
          </a:prstGeom>
          <a:noFill/>
        </p:spPr>
        <p:txBody>
          <a:bodyPr wrap="square" rtlCol="0">
            <a:spAutoFit/>
          </a:bodyPr>
          <a:lstStyle/>
          <a:p>
            <a:r>
              <a:rPr lang="ru-RU" sz="800" dirty="0" smtClean="0">
                <a:latin typeface="Adobe Fangsong Std R" panose="02020400000000000000" pitchFamily="18" charset="-128"/>
                <a:ea typeface="Adobe Fangsong Std R" panose="02020400000000000000" pitchFamily="18" charset="-128"/>
              </a:rPr>
              <a:t>Городская библиотека в Выборге, архитектор </a:t>
            </a:r>
            <a:r>
              <a:rPr lang="ru-RU" sz="800" dirty="0" err="1" smtClean="0">
                <a:latin typeface="Adobe Fangsong Std R" panose="02020400000000000000" pitchFamily="18" charset="-128"/>
                <a:ea typeface="Adobe Fangsong Std R" panose="02020400000000000000" pitchFamily="18" charset="-128"/>
              </a:rPr>
              <a:t>Алвар</a:t>
            </a:r>
            <a:r>
              <a:rPr lang="ru-RU" sz="800" dirty="0" smtClean="0">
                <a:latin typeface="Adobe Fangsong Std R" panose="02020400000000000000" pitchFamily="18" charset="-128"/>
                <a:ea typeface="Adobe Fangsong Std R" panose="02020400000000000000" pitchFamily="18" charset="-128"/>
              </a:rPr>
              <a:t> </a:t>
            </a:r>
            <a:r>
              <a:rPr lang="ru-RU" sz="800" dirty="0" err="1" smtClean="0">
                <a:latin typeface="Adobe Fangsong Std R" panose="02020400000000000000" pitchFamily="18" charset="-128"/>
                <a:ea typeface="Adobe Fangsong Std R" panose="02020400000000000000" pitchFamily="18" charset="-128"/>
              </a:rPr>
              <a:t>Аалто</a:t>
            </a:r>
            <a:r>
              <a:rPr lang="ru-RU" sz="800" dirty="0" smtClean="0">
                <a:latin typeface="Adobe Fangsong Std R" panose="02020400000000000000" pitchFamily="18" charset="-128"/>
                <a:ea typeface="Adobe Fangsong Std R" panose="02020400000000000000" pitchFamily="18" charset="-128"/>
              </a:rPr>
              <a:t>, 1935.</a:t>
            </a:r>
            <a:endParaRPr lang="ru-RU" sz="800" dirty="0">
              <a:latin typeface="Adobe Fangsong Std R" panose="02020400000000000000" pitchFamily="18" charset="-128"/>
              <a:ea typeface="Adobe Fangsong Std R" panose="02020400000000000000" pitchFamily="18" charset="-128"/>
            </a:endParaRPr>
          </a:p>
        </p:txBody>
      </p:sp>
    </p:spTree>
    <p:extLst>
      <p:ext uri="{BB962C8B-B14F-4D97-AF65-F5344CB8AC3E}">
        <p14:creationId xmlns:p14="http://schemas.microsoft.com/office/powerpoint/2010/main" val="4044490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ый треугольник 7"/>
          <p:cNvSpPr/>
          <p:nvPr/>
        </p:nvSpPr>
        <p:spPr>
          <a:xfrm>
            <a:off x="0" y="0"/>
            <a:ext cx="12192000" cy="685800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кругленный прямоугольник 1">
            <a:hlinkClick r:id="rId2" action="ppaction://hlinksldjump"/>
          </p:cNvPr>
          <p:cNvSpPr/>
          <p:nvPr/>
        </p:nvSpPr>
        <p:spPr>
          <a:xfrm>
            <a:off x="196850" y="121920"/>
            <a:ext cx="1195070" cy="36576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sp>
        <p:nvSpPr>
          <p:cNvPr id="4" name="TextBox 3"/>
          <p:cNvSpPr txBox="1"/>
          <p:nvPr/>
        </p:nvSpPr>
        <p:spPr>
          <a:xfrm>
            <a:off x="0" y="640726"/>
            <a:ext cx="12192000" cy="1015663"/>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КОРОЛЕВСКАЯ БИБЛИОТЕКА ВО ДВОРЦЕ МАРФА, ПОРТУГАЛИЯ</a:t>
            </a:r>
            <a:endParaRPr lang="ru-RU" sz="3000" cap="all" dirty="0">
              <a:latin typeface="Adobe Fangsong Std R" panose="02020400000000000000" pitchFamily="18" charset="-128"/>
              <a:ea typeface="Adobe Fangsong Std R" panose="02020400000000000000" pitchFamily="18" charset="-128"/>
            </a:endParaRPr>
          </a:p>
        </p:txBody>
      </p:sp>
      <p:sp>
        <p:nvSpPr>
          <p:cNvPr id="5" name="TextBox 4"/>
          <p:cNvSpPr txBox="1"/>
          <p:nvPr/>
        </p:nvSpPr>
        <p:spPr>
          <a:xfrm>
            <a:off x="196849" y="5196051"/>
            <a:ext cx="11766485" cy="1323439"/>
          </a:xfrm>
          <a:prstGeom prst="rect">
            <a:avLst/>
          </a:prstGeom>
          <a:noFill/>
        </p:spPr>
        <p:txBody>
          <a:bodyPr wrap="square" rtlCol="0">
            <a:spAutoFit/>
          </a:bodyPr>
          <a:lstStyle/>
          <a:p>
            <a:pPr algn="just"/>
            <a:r>
              <a:rPr lang="ru-RU" sz="2000" dirty="0" smtClean="0">
                <a:latin typeface="Bahnschrift Light Condensed" panose="020B0502040204020203" pitchFamily="34" charset="0"/>
                <a:ea typeface="Adobe Fangsong Std R" panose="02020400000000000000" pitchFamily="18" charset="-128"/>
              </a:rPr>
              <a:t>Роскошный дворец в пригороде Лиссабона был построен по велению короля Жуана V в честь рождения его первого ребенка. Его возведение велось с 1717 по 1730 год. Впечатляющая библиотека в стиле барокко включает более 35 000 редких томов, некоторым из которых больше 500 лет. Кстати, за сохранность книг отвечают живущие здесь со дня открытия летучие мыши, которые по ночам уничтожают опасных для драгоценных фолиантов насекомых.</a:t>
            </a:r>
            <a:endParaRPr lang="ru-RU" sz="2000" dirty="0">
              <a:latin typeface="Bahnschrift Light Condensed" panose="020B0502040204020203" pitchFamily="34" charset="0"/>
              <a:ea typeface="Adobe Fangsong Std R" panose="02020400000000000000" pitchFamily="18" charset="-128"/>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1809960"/>
            <a:ext cx="5905500" cy="296227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217" y="1809435"/>
            <a:ext cx="4458583" cy="2962800"/>
          </a:xfrm>
          <a:prstGeom prst="rect">
            <a:avLst/>
          </a:prstGeom>
        </p:spPr>
      </p:pic>
      <p:sp>
        <p:nvSpPr>
          <p:cNvPr id="9" name="TextBox 8"/>
          <p:cNvSpPr txBox="1"/>
          <p:nvPr/>
        </p:nvSpPr>
        <p:spPr>
          <a:xfrm>
            <a:off x="4850090" y="4905075"/>
            <a:ext cx="2491819" cy="215444"/>
          </a:xfrm>
          <a:prstGeom prst="rect">
            <a:avLst/>
          </a:prstGeom>
          <a:noFill/>
        </p:spPr>
        <p:txBody>
          <a:bodyPr wrap="square" rtlCol="0">
            <a:spAutoFit/>
          </a:bodyPr>
          <a:lstStyle/>
          <a:p>
            <a:r>
              <a:rPr lang="ru-RU" sz="800" dirty="0" smtClean="0">
                <a:latin typeface="Adobe Fangsong Std R" panose="02020400000000000000" pitchFamily="18" charset="-128"/>
                <a:ea typeface="Adobe Fangsong Std R" panose="02020400000000000000" pitchFamily="18" charset="-128"/>
              </a:rPr>
              <a:t>ФОТО: МАССИМО ЛИСТРИ/</a:t>
            </a:r>
            <a:r>
              <a:rPr lang="en-US" sz="800" dirty="0" smtClean="0">
                <a:latin typeface="Adobe Fangsong Std R" panose="02020400000000000000" pitchFamily="18" charset="-128"/>
                <a:ea typeface="Adobe Fangsong Std R" panose="02020400000000000000" pitchFamily="18" charset="-128"/>
              </a:rPr>
              <a:t>TASCHEN</a:t>
            </a:r>
            <a:endParaRPr lang="ru-RU" sz="800" dirty="0">
              <a:latin typeface="Adobe Fangsong Std R" panose="02020400000000000000" pitchFamily="18" charset="-128"/>
              <a:ea typeface="Adobe Fangsong Std R" panose="02020400000000000000" pitchFamily="18" charset="-128"/>
            </a:endParaRPr>
          </a:p>
        </p:txBody>
      </p:sp>
      <p:sp>
        <p:nvSpPr>
          <p:cNvPr id="10" name="Скругленный прямоугольник 9">
            <a:hlinkClick r:id="rId5" action="ppaction://hlinksldjump"/>
          </p:cNvPr>
          <p:cNvSpPr/>
          <p:nvPr/>
        </p:nvSpPr>
        <p:spPr>
          <a:xfrm>
            <a:off x="10768265" y="6306562"/>
            <a:ext cx="1195070" cy="365760"/>
          </a:xfrm>
          <a:prstGeom prst="roundRect">
            <a:avLst/>
          </a:prstGeom>
          <a:noFill/>
          <a:ln w="381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ЕЩЕ</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spTree>
    <p:extLst>
      <p:ext uri="{BB962C8B-B14F-4D97-AF65-F5344CB8AC3E}">
        <p14:creationId xmlns:p14="http://schemas.microsoft.com/office/powerpoint/2010/main" val="4160359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9856" y="5306243"/>
            <a:ext cx="1512168" cy="1512168"/>
          </a:xfrm>
          <a:prstGeom prst="rect">
            <a:avLst/>
          </a:prstGeom>
        </p:spPr>
      </p:pic>
      <p:sp>
        <p:nvSpPr>
          <p:cNvPr id="8" name="Прямоугольник 7"/>
          <p:cNvSpPr/>
          <p:nvPr/>
        </p:nvSpPr>
        <p:spPr>
          <a:xfrm>
            <a:off x="6076792" y="0"/>
            <a:ext cx="611520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кругленный прямоугольник 1">
            <a:hlinkClick r:id="rId3" action="ppaction://hlinksldjump"/>
          </p:cNvPr>
          <p:cNvSpPr/>
          <p:nvPr/>
        </p:nvSpPr>
        <p:spPr>
          <a:xfrm>
            <a:off x="196850" y="121920"/>
            <a:ext cx="1195070" cy="36576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sp>
        <p:nvSpPr>
          <p:cNvPr id="3" name="TextBox 2"/>
          <p:cNvSpPr txBox="1"/>
          <p:nvPr/>
        </p:nvSpPr>
        <p:spPr>
          <a:xfrm>
            <a:off x="0" y="640726"/>
            <a:ext cx="12192000" cy="1015663"/>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ГОРОДСКАЯ БИБЛИОТЕКА ШТУТГАРТА, ГЕРМАНИЯ</a:t>
            </a:r>
            <a:endParaRPr lang="ru-RU" sz="3000" cap="all" dirty="0">
              <a:latin typeface="Adobe Fangsong Std R" panose="02020400000000000000" pitchFamily="18" charset="-128"/>
              <a:ea typeface="Adobe Fangsong Std R" panose="02020400000000000000" pitchFamily="18" charset="-128"/>
            </a:endParaRPr>
          </a:p>
        </p:txBody>
      </p:sp>
      <p:sp>
        <p:nvSpPr>
          <p:cNvPr id="4" name="TextBox 3"/>
          <p:cNvSpPr txBox="1"/>
          <p:nvPr/>
        </p:nvSpPr>
        <p:spPr>
          <a:xfrm>
            <a:off x="6312024" y="2204864"/>
            <a:ext cx="5688632" cy="2554545"/>
          </a:xfrm>
          <a:prstGeom prst="rect">
            <a:avLst/>
          </a:prstGeom>
          <a:noFill/>
        </p:spPr>
        <p:txBody>
          <a:bodyPr wrap="square" rtlCol="0">
            <a:spAutoFit/>
          </a:bodyPr>
          <a:lstStyle/>
          <a:p>
            <a:pPr algn="just"/>
            <a:r>
              <a:rPr lang="ru-RU" sz="2000" dirty="0" smtClean="0">
                <a:latin typeface="Bahnschrift Light Condensed" panose="020B0502040204020203" pitchFamily="34" charset="0"/>
                <a:ea typeface="Adobe Fangsong Std R" panose="02020400000000000000" pitchFamily="18" charset="-128"/>
              </a:rPr>
              <a:t>В дневное время снаружи это девятиэтажное здание выглядит, как монолитный куб, но с заходом солнца окна начинают подсвечиваться голубым сиянием. Интерьер библиотеки также является воплощением идеи минимализма - белоснежные стены, пятиэтажный атриум в форме перевернутой пирамиды, много света и свободного пространства. В </a:t>
            </a:r>
            <a:r>
              <a:rPr lang="ru-RU" sz="2000" dirty="0" err="1" smtClean="0">
                <a:latin typeface="Bahnschrift Light Condensed" panose="020B0502040204020203" pitchFamily="34" charset="0"/>
                <a:ea typeface="Adobe Fangsong Std R" panose="02020400000000000000" pitchFamily="18" charset="-128"/>
              </a:rPr>
              <a:t>Штутгартской</a:t>
            </a:r>
            <a:r>
              <a:rPr lang="ru-RU" sz="2000" dirty="0" smtClean="0">
                <a:latin typeface="Bahnschrift Light Condensed" panose="020B0502040204020203" pitchFamily="34" charset="0"/>
                <a:ea typeface="Adobe Fangsong Std R" panose="02020400000000000000" pitchFamily="18" charset="-128"/>
              </a:rPr>
              <a:t> библиотеке, открытой для посещений круглосуточно, также есть несколько конференц-залов, кафе и терраса на крыше.</a:t>
            </a:r>
            <a:endParaRPr lang="ru-RU" sz="2000" dirty="0">
              <a:latin typeface="Bahnschrift Light Condensed" panose="020B0502040204020203" pitchFamily="34" charset="0"/>
              <a:ea typeface="Adobe Fangsong Std R" panose="02020400000000000000" pitchFamily="18" charset="-128"/>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352" y="1809435"/>
            <a:ext cx="5622096" cy="3754109"/>
          </a:xfrm>
          <a:prstGeom prst="rect">
            <a:avLst/>
          </a:prstGeom>
        </p:spPr>
      </p:pic>
      <p:sp>
        <p:nvSpPr>
          <p:cNvPr id="6" name="Скругленный прямоугольник 5">
            <a:hlinkClick r:id="rId5" action="ppaction://hlinksldjump"/>
          </p:cNvPr>
          <p:cNvSpPr/>
          <p:nvPr/>
        </p:nvSpPr>
        <p:spPr>
          <a:xfrm>
            <a:off x="10768265" y="6306562"/>
            <a:ext cx="1195070" cy="36576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ЕЩЕ</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spTree>
    <p:extLst>
      <p:ext uri="{BB962C8B-B14F-4D97-AF65-F5344CB8AC3E}">
        <p14:creationId xmlns:p14="http://schemas.microsoft.com/office/powerpoint/2010/main" val="1155498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188640"/>
            <a:ext cx="5045058" cy="6412108"/>
          </a:xfrm>
          <a:prstGeom prst="rect">
            <a:avLst/>
          </a:prstGeom>
        </p:spPr>
      </p:pic>
      <p:sp>
        <p:nvSpPr>
          <p:cNvPr id="5" name="TextBox 4"/>
          <p:cNvSpPr txBox="1"/>
          <p:nvPr/>
        </p:nvSpPr>
        <p:spPr>
          <a:xfrm>
            <a:off x="4754880" y="731520"/>
            <a:ext cx="7437119" cy="1938992"/>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ПАРЛАМЕНТСКАЯ БИБЛИОТЕКА </a:t>
            </a:r>
            <a:r>
              <a:rPr lang="en-US" sz="3000" cap="all" dirty="0" smtClean="0">
                <a:latin typeface="Adobe Fangsong Std R" panose="02020400000000000000" pitchFamily="18" charset="-128"/>
                <a:ea typeface="Adobe Fangsong Std R" panose="02020400000000000000" pitchFamily="18" charset="-128"/>
              </a:rPr>
              <a:t>HANDELINGENKAMER, </a:t>
            </a:r>
            <a:r>
              <a:rPr lang="ru-RU" sz="3000" cap="all" dirty="0" smtClean="0">
                <a:latin typeface="Adobe Fangsong Std R" panose="02020400000000000000" pitchFamily="18" charset="-128"/>
                <a:ea typeface="Adobe Fangsong Std R" panose="02020400000000000000" pitchFamily="18" charset="-128"/>
              </a:rPr>
              <a:t>НИДЕРЛАНДЫ</a:t>
            </a:r>
            <a:endParaRPr lang="ru-RU" sz="3000" cap="all" dirty="0">
              <a:latin typeface="Adobe Fangsong Std R" panose="02020400000000000000" pitchFamily="18" charset="-128"/>
              <a:ea typeface="Adobe Fangsong Std R" panose="02020400000000000000" pitchFamily="18" charset="-128"/>
            </a:endParaRPr>
          </a:p>
        </p:txBody>
      </p:sp>
      <p:sp>
        <p:nvSpPr>
          <p:cNvPr id="6" name="Скругленный прямоугольник 5">
            <a:hlinkClick r:id="rId3" action="ppaction://hlinksldjump"/>
          </p:cNvPr>
          <p:cNvSpPr/>
          <p:nvPr/>
        </p:nvSpPr>
        <p:spPr>
          <a:xfrm>
            <a:off x="5519936" y="188640"/>
            <a:ext cx="1195070" cy="365760"/>
          </a:xfrm>
          <a:prstGeom prst="round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sp>
        <p:nvSpPr>
          <p:cNvPr id="7" name="TextBox 6"/>
          <p:cNvSpPr txBox="1"/>
          <p:nvPr/>
        </p:nvSpPr>
        <p:spPr>
          <a:xfrm>
            <a:off x="5442232" y="2665860"/>
            <a:ext cx="6591877" cy="3939540"/>
          </a:xfrm>
          <a:prstGeom prst="rect">
            <a:avLst/>
          </a:prstGeom>
          <a:noFill/>
        </p:spPr>
        <p:txBody>
          <a:bodyPr wrap="square" rtlCol="0">
            <a:spAutoFit/>
          </a:bodyPr>
          <a:lstStyle/>
          <a:p>
            <a:pPr algn="just"/>
            <a:r>
              <a:rPr lang="ru-RU" sz="2500" dirty="0" smtClean="0">
                <a:latin typeface="Bahnschrift Light Condensed" panose="020B0502040204020203" pitchFamily="34" charset="0"/>
              </a:rPr>
              <a:t>Четырехэтажная Парламентская библиотека в Нидерландах была спроектирована так, чтобы посетителям не требовалось использовать осветительные приборы — ее крышу венчает большой стеклянный купол, через который солнечный свет беспрепятственно проникает в помещение. Но главные достоинства этого помещения, оформленного в стиле Ренессанс, — чугунная винтовая лестница и балюстрады, выполненные в едином стиле. Красно-зеленая цветовая гамма дает понять, что архитекторы вдохновлялись культурой Древнего Китая.</a:t>
            </a:r>
            <a:endParaRPr lang="ru-RU" sz="2500" dirty="0">
              <a:latin typeface="Bahnschrift Light Condensed" panose="020B0502040204020203" pitchFamily="34" charset="0"/>
            </a:endParaRPr>
          </a:p>
        </p:txBody>
      </p:sp>
    </p:spTree>
    <p:extLst>
      <p:ext uri="{BB962C8B-B14F-4D97-AF65-F5344CB8AC3E}">
        <p14:creationId xmlns:p14="http://schemas.microsoft.com/office/powerpoint/2010/main" val="1859806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6312024" y="0"/>
            <a:ext cx="587997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0" y="640726"/>
            <a:ext cx="12192000" cy="553998"/>
          </a:xfrm>
          <a:prstGeom prst="rect">
            <a:avLst/>
          </a:prstGeom>
          <a:noFill/>
        </p:spPr>
        <p:txBody>
          <a:bodyPr wrap="square" rtlCol="0">
            <a:spAutoFit/>
          </a:bodyPr>
          <a:lstStyle/>
          <a:p>
            <a:pPr algn="ctr"/>
            <a:r>
              <a:rPr lang="ru-RU" sz="3000" cap="all" dirty="0" smtClean="0">
                <a:latin typeface="Adobe Fangsong Std R" panose="02020400000000000000" pitchFamily="18" charset="-128"/>
                <a:ea typeface="Adobe Fangsong Std R" panose="02020400000000000000" pitchFamily="18" charset="-128"/>
              </a:rPr>
              <a:t>БИБЛИОТЕКА BINHAI В ТЯНЬЦЗИНЬ, КИТАЙ</a:t>
            </a:r>
            <a:endParaRPr lang="ru-RU" sz="3000" cap="all" dirty="0">
              <a:latin typeface="Adobe Fangsong Std R" panose="02020400000000000000" pitchFamily="18" charset="-128"/>
              <a:ea typeface="Adobe Fangsong Std R" panose="02020400000000000000" pitchFamily="18" charset="-128"/>
            </a:endParaRPr>
          </a:p>
        </p:txBody>
      </p:sp>
      <p:sp>
        <p:nvSpPr>
          <p:cNvPr id="3" name="Скругленный прямоугольник 2">
            <a:hlinkClick r:id="rId2" action="ppaction://hlinksldjump"/>
          </p:cNvPr>
          <p:cNvSpPr/>
          <p:nvPr/>
        </p:nvSpPr>
        <p:spPr>
          <a:xfrm>
            <a:off x="196850" y="121920"/>
            <a:ext cx="1195070" cy="365760"/>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spc="-300" dirty="0" smtClean="0">
                <a:solidFill>
                  <a:schemeClr val="tx1"/>
                </a:solidFill>
                <a:latin typeface="Adobe Fangsong Std R" panose="02020400000000000000" pitchFamily="18" charset="-128"/>
                <a:ea typeface="Adobe Fangsong Std R" panose="02020400000000000000" pitchFamily="18" charset="-128"/>
              </a:rPr>
              <a:t>ГЛАВНАЯ</a:t>
            </a:r>
            <a:endParaRPr lang="ru-RU" sz="1300" spc="-300" dirty="0">
              <a:solidFill>
                <a:schemeClr val="tx1"/>
              </a:solidFill>
              <a:latin typeface="Adobe Fangsong Std R" panose="02020400000000000000" pitchFamily="18" charset="-128"/>
              <a:ea typeface="Adobe Fangsong Std R" panose="02020400000000000000" pitchFamily="18" charset="-128"/>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12" y="1484784"/>
            <a:ext cx="5905500" cy="3457575"/>
          </a:xfrm>
          <a:prstGeom prst="rect">
            <a:avLst/>
          </a:prstGeom>
        </p:spPr>
      </p:pic>
      <p:sp>
        <p:nvSpPr>
          <p:cNvPr id="5" name="TextBox 4"/>
          <p:cNvSpPr txBox="1"/>
          <p:nvPr/>
        </p:nvSpPr>
        <p:spPr>
          <a:xfrm>
            <a:off x="6456040" y="1347770"/>
            <a:ext cx="5578069" cy="4324261"/>
          </a:xfrm>
          <a:prstGeom prst="rect">
            <a:avLst/>
          </a:prstGeom>
          <a:noFill/>
        </p:spPr>
        <p:txBody>
          <a:bodyPr wrap="square" rtlCol="0">
            <a:spAutoFit/>
          </a:bodyPr>
          <a:lstStyle/>
          <a:p>
            <a:pPr algn="just"/>
            <a:r>
              <a:rPr lang="ru-RU" sz="2500" dirty="0" smtClean="0">
                <a:latin typeface="Bahnschrift Light Condensed" panose="020B0502040204020203" pitchFamily="34" charset="0"/>
              </a:rPr>
              <a:t>Библиотека </a:t>
            </a:r>
            <a:r>
              <a:rPr lang="ru-RU" sz="2500" dirty="0" err="1" smtClean="0">
                <a:latin typeface="Bahnschrift Light Condensed" panose="020B0502040204020203" pitchFamily="34" charset="0"/>
              </a:rPr>
              <a:t>Binhai</a:t>
            </a:r>
            <a:r>
              <a:rPr lang="ru-RU" sz="2500" dirty="0" smtClean="0">
                <a:latin typeface="Bahnschrift Light Condensed" panose="020B0502040204020203" pitchFamily="34" charset="0"/>
              </a:rPr>
              <a:t> в китайском городе </a:t>
            </a:r>
            <a:r>
              <a:rPr lang="ru-RU" sz="2500" dirty="0" err="1" smtClean="0">
                <a:latin typeface="Bahnschrift Light Condensed" panose="020B0502040204020203" pitchFamily="34" charset="0"/>
              </a:rPr>
              <a:t>Тяньцзинь</a:t>
            </a:r>
            <a:r>
              <a:rPr lang="ru-RU" sz="2500" dirty="0" smtClean="0">
                <a:latin typeface="Bahnschrift Light Condensed" panose="020B0502040204020203" pitchFamily="34" charset="0"/>
              </a:rPr>
              <a:t> от голландского бюро MVRDV ошеломляет с первого взгляда — настолько этот проект не похож на все аналогичные созданные до этого момента здания. Завораживающий белоснежный атриум с гигантской светящейся сферой обрамлен казалось бы бесконечными рядами извивающихся полок. </a:t>
            </a:r>
            <a:r>
              <a:rPr lang="ru-RU" sz="2500" dirty="0" err="1" smtClean="0">
                <a:latin typeface="Bahnschrift Light Condensed" panose="020B0502040204020203" pitchFamily="34" charset="0"/>
              </a:rPr>
              <a:t>Каскадирующие</a:t>
            </a:r>
            <a:r>
              <a:rPr lang="ru-RU" sz="2500" dirty="0" smtClean="0">
                <a:latin typeface="Bahnschrift Light Condensed" panose="020B0502040204020203" pitchFamily="34" charset="0"/>
              </a:rPr>
              <a:t> ряды книг вкупе с космическим центральным шаром и овальным остеклением атриума создают иллюзию человеческого глаза, видимую снаружи. </a:t>
            </a:r>
            <a:endParaRPr lang="ru-RU" sz="2500" dirty="0">
              <a:latin typeface="Bahnschrift Light Condensed" panose="020B0502040204020203" pitchFamily="34"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850" y="5201262"/>
            <a:ext cx="1944216" cy="1458162"/>
          </a:xfrm>
          <a:prstGeom prst="rect">
            <a:avLst/>
          </a:prstGeom>
        </p:spPr>
      </p:pic>
    </p:spTree>
    <p:extLst>
      <p:ext uri="{BB962C8B-B14F-4D97-AF65-F5344CB8AC3E}">
        <p14:creationId xmlns:p14="http://schemas.microsoft.com/office/powerpoint/2010/main" val="193666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1995</Words>
  <Application>Microsoft Office PowerPoint</Application>
  <PresentationFormat>Широкоэкранный</PresentationFormat>
  <Paragraphs>97</Paragraphs>
  <Slides>27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Adobe Fangsong Std R</vt:lpstr>
      <vt:lpstr>Arial</vt:lpstr>
      <vt:lpstr>Bahnschrift Light Condensed</vt:lpstr>
      <vt:lpstr>Calibri</vt:lpstr>
      <vt:lpstr>Calibri Light</vt:lpstr>
      <vt:lpstr>Garamond</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Алана Мараховская</dc:creator>
  <cp:lastModifiedBy>Vladimir Volnistyi</cp:lastModifiedBy>
  <cp:revision>53</cp:revision>
  <dcterms:created xsi:type="dcterms:W3CDTF">2020-05-13T06:10:20Z</dcterms:created>
  <dcterms:modified xsi:type="dcterms:W3CDTF">2020-05-20T14:58:32Z</dcterms:modified>
</cp:coreProperties>
</file>